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47" r:id="rId5"/>
    <p:sldMasterId id="2147483752" r:id="rId6"/>
    <p:sldMasterId id="2147483770" r:id="rId7"/>
    <p:sldMasterId id="2147483786" r:id="rId8"/>
    <p:sldMasterId id="2147483796" r:id="rId9"/>
  </p:sldMasterIdLst>
  <p:notesMasterIdLst>
    <p:notesMasterId r:id="rId28"/>
  </p:notesMasterIdLst>
  <p:handoutMasterIdLst>
    <p:handoutMasterId r:id="rId29"/>
  </p:handoutMasterIdLst>
  <p:sldIdLst>
    <p:sldId id="517" r:id="rId10"/>
    <p:sldId id="418" r:id="rId11"/>
    <p:sldId id="481" r:id="rId12"/>
    <p:sldId id="520" r:id="rId13"/>
    <p:sldId id="386" r:id="rId14"/>
    <p:sldId id="515" r:id="rId15"/>
    <p:sldId id="512" r:id="rId16"/>
    <p:sldId id="528" r:id="rId17"/>
    <p:sldId id="516" r:id="rId18"/>
    <p:sldId id="510" r:id="rId19"/>
    <p:sldId id="521" r:id="rId20"/>
    <p:sldId id="455" r:id="rId21"/>
    <p:sldId id="445" r:id="rId22"/>
    <p:sldId id="444" r:id="rId23"/>
    <p:sldId id="446" r:id="rId24"/>
    <p:sldId id="505" r:id="rId25"/>
    <p:sldId id="449" r:id="rId26"/>
    <p:sldId id="45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tte Bugenimana" initials="CB" lastIdx="10" clrIdx="0">
    <p:extLst/>
  </p:cmAuthor>
  <p:cmAuthor id="2" name="Thelma Gros" initials="TG" lastIdx="5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D5F1"/>
    <a:srgbClr val="1E5B9C"/>
    <a:srgbClr val="EFB727"/>
    <a:srgbClr val="6DABE4"/>
    <a:srgbClr val="83ABE2"/>
    <a:srgbClr val="173967"/>
    <a:srgbClr val="FCD823"/>
    <a:srgbClr val="FEB542"/>
    <a:srgbClr val="FE9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CD9FA-DF34-4563-B843-D6C1EA061451}" v="1" dt="2020-01-21T09:11:55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5" autoAdjust="0"/>
    <p:restoredTop sz="97059" autoAdjust="0"/>
  </p:normalViewPr>
  <p:slideViewPr>
    <p:cSldViewPr snapToGrid="0">
      <p:cViewPr varScale="1">
        <p:scale>
          <a:sx n="110" d="100"/>
          <a:sy n="110" d="100"/>
        </p:scale>
        <p:origin x="1752" y="102"/>
      </p:cViewPr>
      <p:guideLst>
        <p:guide orient="horz" pos="1525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5296"/>
    </p:cViewPr>
  </p:sorterViewPr>
  <p:notesViewPr>
    <p:cSldViewPr snapToGrid="0">
      <p:cViewPr varScale="1">
        <p:scale>
          <a:sx n="97" d="100"/>
          <a:sy n="97" d="100"/>
        </p:scale>
        <p:origin x="30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Pirie" userId="c94e5b72-502f-463a-b287-14ff6ea42f8a" providerId="ADAL" clId="{3850CF65-F5D7-4ADB-918A-5499986391F5}"/>
    <pc:docChg chg="modSld">
      <pc:chgData name="Ashleigh Pirie" userId="c94e5b72-502f-463a-b287-14ff6ea42f8a" providerId="ADAL" clId="{3850CF65-F5D7-4ADB-918A-5499986391F5}" dt="2019-11-20T14:17:34.800" v="37" actId="20577"/>
      <pc:docMkLst>
        <pc:docMk/>
      </pc:docMkLst>
      <pc:sldChg chg="modSp">
        <pc:chgData name="Ashleigh Pirie" userId="c94e5b72-502f-463a-b287-14ff6ea42f8a" providerId="ADAL" clId="{3850CF65-F5D7-4ADB-918A-5499986391F5}" dt="2019-11-20T14:14:34.624" v="7" actId="20577"/>
        <pc:sldMkLst>
          <pc:docMk/>
          <pc:sldMk cId="1623904368" sldId="445"/>
        </pc:sldMkLst>
        <pc:spChg chg="mod">
          <ac:chgData name="Ashleigh Pirie" userId="c94e5b72-502f-463a-b287-14ff6ea42f8a" providerId="ADAL" clId="{3850CF65-F5D7-4ADB-918A-5499986391F5}" dt="2019-11-20T14:14:34.624" v="7" actId="20577"/>
          <ac:spMkLst>
            <pc:docMk/>
            <pc:sldMk cId="1623904368" sldId="445"/>
            <ac:spMk id="24" creationId="{00000000-0000-0000-0000-000000000000}"/>
          </ac:spMkLst>
        </pc:spChg>
        <pc:spChg chg="mod">
          <ac:chgData name="Ashleigh Pirie" userId="c94e5b72-502f-463a-b287-14ff6ea42f8a" providerId="ADAL" clId="{3850CF65-F5D7-4ADB-918A-5499986391F5}" dt="2019-11-20T14:13:59.280" v="1" actId="20577"/>
          <ac:spMkLst>
            <pc:docMk/>
            <pc:sldMk cId="1623904368" sldId="445"/>
            <ac:spMk id="32" creationId="{00000000-0000-0000-0000-000000000000}"/>
          </ac:spMkLst>
        </pc:spChg>
      </pc:sldChg>
      <pc:sldChg chg="modSp">
        <pc:chgData name="Ashleigh Pirie" userId="c94e5b72-502f-463a-b287-14ff6ea42f8a" providerId="ADAL" clId="{3850CF65-F5D7-4ADB-918A-5499986391F5}" dt="2019-11-20T14:15:31.186" v="25" actId="20577"/>
        <pc:sldMkLst>
          <pc:docMk/>
          <pc:sldMk cId="597772096" sldId="455"/>
        </pc:sldMkLst>
        <pc:spChg chg="mod">
          <ac:chgData name="Ashleigh Pirie" userId="c94e5b72-502f-463a-b287-14ff6ea42f8a" providerId="ADAL" clId="{3850CF65-F5D7-4ADB-918A-5499986391F5}" dt="2019-11-20T14:14:40.859" v="9" actId="20577"/>
          <ac:spMkLst>
            <pc:docMk/>
            <pc:sldMk cId="597772096" sldId="455"/>
            <ac:spMk id="26" creationId="{00000000-0000-0000-0000-000000000000}"/>
          </ac:spMkLst>
        </pc:spChg>
        <pc:graphicFrameChg chg="modGraphic">
          <ac:chgData name="Ashleigh Pirie" userId="c94e5b72-502f-463a-b287-14ff6ea42f8a" providerId="ADAL" clId="{3850CF65-F5D7-4ADB-918A-5499986391F5}" dt="2019-11-20T14:15:31.186" v="25" actId="20577"/>
          <ac:graphicFrameMkLst>
            <pc:docMk/>
            <pc:sldMk cId="597772096" sldId="455"/>
            <ac:graphicFrameMk id="11" creationId="{EB683F09-BD9F-4198-8388-898ADEB09414}"/>
          </ac:graphicFrameMkLst>
        </pc:graphicFrameChg>
      </pc:sldChg>
      <pc:sldChg chg="modSp">
        <pc:chgData name="Ashleigh Pirie" userId="c94e5b72-502f-463a-b287-14ff6ea42f8a" providerId="ADAL" clId="{3850CF65-F5D7-4ADB-918A-5499986391F5}" dt="2019-11-20T14:17:34.800" v="37" actId="20577"/>
        <pc:sldMkLst>
          <pc:docMk/>
          <pc:sldMk cId="2853591260" sldId="505"/>
        </pc:sldMkLst>
        <pc:spChg chg="mod">
          <ac:chgData name="Ashleigh Pirie" userId="c94e5b72-502f-463a-b287-14ff6ea42f8a" providerId="ADAL" clId="{3850CF65-F5D7-4ADB-918A-5499986391F5}" dt="2019-11-20T14:16:41.875" v="29" actId="20577"/>
          <ac:spMkLst>
            <pc:docMk/>
            <pc:sldMk cId="2853591260" sldId="505"/>
            <ac:spMk id="48" creationId="{00000000-0000-0000-0000-000000000000}"/>
          </ac:spMkLst>
        </pc:spChg>
        <pc:spChg chg="mod">
          <ac:chgData name="Ashleigh Pirie" userId="c94e5b72-502f-463a-b287-14ff6ea42f8a" providerId="ADAL" clId="{3850CF65-F5D7-4ADB-918A-5499986391F5}" dt="2019-11-20T14:17:21.196" v="31" actId="20577"/>
          <ac:spMkLst>
            <pc:docMk/>
            <pc:sldMk cId="2853591260" sldId="505"/>
            <ac:spMk id="55" creationId="{00000000-0000-0000-0000-000000000000}"/>
          </ac:spMkLst>
        </pc:spChg>
        <pc:spChg chg="mod">
          <ac:chgData name="Ashleigh Pirie" userId="c94e5b72-502f-463a-b287-14ff6ea42f8a" providerId="ADAL" clId="{3850CF65-F5D7-4ADB-918A-5499986391F5}" dt="2019-11-20T14:17:27.007" v="33" actId="20577"/>
          <ac:spMkLst>
            <pc:docMk/>
            <pc:sldMk cId="2853591260" sldId="505"/>
            <ac:spMk id="56" creationId="{00000000-0000-0000-0000-000000000000}"/>
          </ac:spMkLst>
        </pc:spChg>
        <pc:spChg chg="mod">
          <ac:chgData name="Ashleigh Pirie" userId="c94e5b72-502f-463a-b287-14ff6ea42f8a" providerId="ADAL" clId="{3850CF65-F5D7-4ADB-918A-5499986391F5}" dt="2019-11-20T14:17:34.800" v="37" actId="20577"/>
          <ac:spMkLst>
            <pc:docMk/>
            <pc:sldMk cId="2853591260" sldId="505"/>
            <ac:spMk id="57" creationId="{00000000-0000-0000-0000-000000000000}"/>
          </ac:spMkLst>
        </pc:spChg>
      </pc:sldChg>
    </pc:docChg>
  </pc:docChgLst>
  <pc:docChgLst>
    <pc:chgData name="Ashleigh Pirie" userId="c94e5b72-502f-463a-b287-14ff6ea42f8a" providerId="ADAL" clId="{D14C0145-0517-4D4D-8CA6-B71F8528E9F6}"/>
  </pc:docChgLst>
  <pc:docChgLst>
    <pc:chgData name="Ashleigh Pirie" userId="c94e5b72-502f-463a-b287-14ff6ea42f8a" providerId="ADAL" clId="{D1E356BB-9098-4718-9654-57366981A675}"/>
    <pc:docChg chg="undo custSel modSld">
      <pc:chgData name="Ashleigh Pirie" userId="c94e5b72-502f-463a-b287-14ff6ea42f8a" providerId="ADAL" clId="{D1E356BB-9098-4718-9654-57366981A675}" dt="2019-10-23T11:23:35.928" v="88" actId="1076"/>
      <pc:docMkLst>
        <pc:docMk/>
      </pc:docMkLst>
      <pc:sldChg chg="addSp delSp modSp">
        <pc:chgData name="Ashleigh Pirie" userId="c94e5b72-502f-463a-b287-14ff6ea42f8a" providerId="ADAL" clId="{D1E356BB-9098-4718-9654-57366981A675}" dt="2019-10-23T11:23:35.928" v="88" actId="1076"/>
        <pc:sldMkLst>
          <pc:docMk/>
          <pc:sldMk cId="3451433524" sldId="512"/>
        </pc:sldMkLst>
        <pc:spChg chg="mod ord">
          <ac:chgData name="Ashleigh Pirie" userId="c94e5b72-502f-463a-b287-14ff6ea42f8a" providerId="ADAL" clId="{D1E356BB-9098-4718-9654-57366981A675}" dt="2019-10-09T14:28:31.768" v="84" actId="14100"/>
          <ac:spMkLst>
            <pc:docMk/>
            <pc:sldMk cId="3451433524" sldId="512"/>
            <ac:spMk id="14" creationId="{9C9839ED-C128-462A-A98C-F540EA5B4A67}"/>
          </ac:spMkLst>
        </pc:spChg>
        <pc:picChg chg="add del mod">
          <ac:chgData name="Ashleigh Pirie" userId="c94e5b72-502f-463a-b287-14ff6ea42f8a" providerId="ADAL" clId="{D1E356BB-9098-4718-9654-57366981A675}" dt="2019-10-09T14:18:00.534" v="56" actId="931"/>
          <ac:picMkLst>
            <pc:docMk/>
            <pc:sldMk cId="3451433524" sldId="512"/>
            <ac:picMk id="6" creationId="{A055BC5D-6107-4A1D-ADD8-13AED66D6521}"/>
          </ac:picMkLst>
        </pc:picChg>
        <pc:picChg chg="mod ord">
          <ac:chgData name="Ashleigh Pirie" userId="c94e5b72-502f-463a-b287-14ff6ea42f8a" providerId="ADAL" clId="{D1E356BB-9098-4718-9654-57366981A675}" dt="2019-10-23T11:23:30.364" v="87" actId="1076"/>
          <ac:picMkLst>
            <pc:docMk/>
            <pc:sldMk cId="3451433524" sldId="512"/>
            <ac:picMk id="7" creationId="{C3F73913-4D6D-487D-AFE6-10776A70566A}"/>
          </ac:picMkLst>
        </pc:picChg>
        <pc:picChg chg="add del mod">
          <ac:chgData name="Ashleigh Pirie" userId="c94e5b72-502f-463a-b287-14ff6ea42f8a" providerId="ADAL" clId="{D1E356BB-9098-4718-9654-57366981A675}" dt="2019-10-09T14:25:39.144" v="66" actId="478"/>
          <ac:picMkLst>
            <pc:docMk/>
            <pc:sldMk cId="3451433524" sldId="512"/>
            <ac:picMk id="9" creationId="{2B4D9D0E-E858-4E79-8A1B-22C6B1689D7A}"/>
          </ac:picMkLst>
        </pc:picChg>
        <pc:picChg chg="add del">
          <ac:chgData name="Ashleigh Pirie" userId="c94e5b72-502f-463a-b287-14ff6ea42f8a" providerId="ADAL" clId="{D1E356BB-9098-4718-9654-57366981A675}" dt="2019-10-09T14:21:03.973" v="58" actId="478"/>
          <ac:picMkLst>
            <pc:docMk/>
            <pc:sldMk cId="3451433524" sldId="512"/>
            <ac:picMk id="11" creationId="{10DC1D2D-E382-491B-82A5-F18B70D62E67}"/>
          </ac:picMkLst>
        </pc:picChg>
        <pc:picChg chg="add del mod">
          <ac:chgData name="Ashleigh Pirie" userId="c94e5b72-502f-463a-b287-14ff6ea42f8a" providerId="ADAL" clId="{D1E356BB-9098-4718-9654-57366981A675}" dt="2019-10-09T14:26:11.656" v="68" actId="478"/>
          <ac:picMkLst>
            <pc:docMk/>
            <pc:sldMk cId="3451433524" sldId="512"/>
            <ac:picMk id="12" creationId="{766B8DE5-E6E9-46C9-8728-D0C8642A18A0}"/>
          </ac:picMkLst>
        </pc:picChg>
        <pc:picChg chg="add mod ord">
          <ac:chgData name="Ashleigh Pirie" userId="c94e5b72-502f-463a-b287-14ff6ea42f8a" providerId="ADAL" clId="{D1E356BB-9098-4718-9654-57366981A675}" dt="2019-10-23T11:23:35.928" v="88" actId="1076"/>
          <ac:picMkLst>
            <pc:docMk/>
            <pc:sldMk cId="3451433524" sldId="512"/>
            <ac:picMk id="15" creationId="{28DC5889-4EED-45E9-8EB8-FAC818A24677}"/>
          </ac:picMkLst>
        </pc:picChg>
      </pc:sldChg>
    </pc:docChg>
  </pc:docChgLst>
  <pc:docChgLst>
    <pc:chgData name="Ashleigh Pirie" userId="c94e5b72-502f-463a-b287-14ff6ea42f8a" providerId="ADAL" clId="{56ACD9FA-DF34-4563-B843-D6C1EA061451}"/>
    <pc:docChg chg="addSld delSld modSld">
      <pc:chgData name="Ashleigh Pirie" userId="c94e5b72-502f-463a-b287-14ff6ea42f8a" providerId="ADAL" clId="{56ACD9FA-DF34-4563-B843-D6C1EA061451}" dt="2020-01-21T09:11:58.528" v="27" actId="2696"/>
      <pc:docMkLst>
        <pc:docMk/>
      </pc:docMkLst>
      <pc:sldChg chg="modSp">
        <pc:chgData name="Ashleigh Pirie" userId="c94e5b72-502f-463a-b287-14ff6ea42f8a" providerId="ADAL" clId="{56ACD9FA-DF34-4563-B843-D6C1EA061451}" dt="2020-01-20T17:00:58.738" v="25" actId="20577"/>
        <pc:sldMkLst>
          <pc:docMk/>
          <pc:sldMk cId="2587665290" sldId="418"/>
        </pc:sldMkLst>
        <pc:spChg chg="mod">
          <ac:chgData name="Ashleigh Pirie" userId="c94e5b72-502f-463a-b287-14ff6ea42f8a" providerId="ADAL" clId="{56ACD9FA-DF34-4563-B843-D6C1EA061451}" dt="2020-01-20T17:00:36.126" v="14" actId="20577"/>
          <ac:spMkLst>
            <pc:docMk/>
            <pc:sldMk cId="2587665290" sldId="418"/>
            <ac:spMk id="6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50.005" v="20" actId="20577"/>
          <ac:spMkLst>
            <pc:docMk/>
            <pc:sldMk cId="2587665290" sldId="418"/>
            <ac:spMk id="12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52.389" v="22" actId="20577"/>
          <ac:spMkLst>
            <pc:docMk/>
            <pc:sldMk cId="2587665290" sldId="418"/>
            <ac:spMk id="25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55.473" v="24" actId="20577"/>
          <ac:spMkLst>
            <pc:docMk/>
            <pc:sldMk cId="2587665290" sldId="418"/>
            <ac:spMk id="26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58.738" v="25" actId="20577"/>
          <ac:spMkLst>
            <pc:docMk/>
            <pc:sldMk cId="2587665290" sldId="418"/>
            <ac:spMk id="27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43.411" v="18" actId="20577"/>
          <ac:spMkLst>
            <pc:docMk/>
            <pc:sldMk cId="2587665290" sldId="418"/>
            <ac:spMk id="28" creationId="{00000000-0000-0000-0000-000000000000}"/>
          </ac:spMkLst>
        </pc:spChg>
        <pc:spChg chg="mod">
          <ac:chgData name="Ashleigh Pirie" userId="c94e5b72-502f-463a-b287-14ff6ea42f8a" providerId="ADAL" clId="{56ACD9FA-DF34-4563-B843-D6C1EA061451}" dt="2020-01-20T17:00:40.661" v="17" actId="20577"/>
          <ac:spMkLst>
            <pc:docMk/>
            <pc:sldMk cId="2587665290" sldId="418"/>
            <ac:spMk id="29" creationId="{00000000-0000-0000-0000-000000000000}"/>
          </ac:spMkLst>
        </pc:spChg>
      </pc:sldChg>
      <pc:sldChg chg="del">
        <pc:chgData name="Ashleigh Pirie" userId="c94e5b72-502f-463a-b287-14ff6ea42f8a" providerId="ADAL" clId="{56ACD9FA-DF34-4563-B843-D6C1EA061451}" dt="2020-01-21T09:11:58.528" v="27" actId="2696"/>
        <pc:sldMkLst>
          <pc:docMk/>
          <pc:sldMk cId="3811333981" sldId="508"/>
        </pc:sldMkLst>
      </pc:sldChg>
      <pc:sldChg chg="add">
        <pc:chgData name="Ashleigh Pirie" userId="c94e5b72-502f-463a-b287-14ff6ea42f8a" providerId="ADAL" clId="{56ACD9FA-DF34-4563-B843-D6C1EA061451}" dt="2020-01-21T09:11:55.791" v="26"/>
        <pc:sldMkLst>
          <pc:docMk/>
          <pc:sldMk cId="1878676294" sldId="528"/>
        </pc:sldMkLst>
      </pc:sldChg>
    </pc:docChg>
  </pc:docChgLst>
  <pc:docChgLst>
    <pc:chgData name="Ashleigh Pirie" userId="c94e5b72-502f-463a-b287-14ff6ea42f8a" providerId="ADAL" clId="{16E03749-7AF9-4D24-A4F0-E7FE2C888F42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phie.cheng\Desktop\RZ%20Member%20Profiles_09%20May_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phie.cheng\Desktop\RZ%20Member%20Profiles_09%20May_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phie.cheng\Desktop\RZ%20Member%20Profiles_09%20May_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igzoneinc-my.sharepoint.com/personal/ashleigh_pirie_rigzone_com/Documents/Marketing/Brand/Snapshots/resumes%20breakdown%20by%20ski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3-4F68-AA3A-8EC8B9993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3-4F68-AA3A-8EC8B999399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33-4F68-AA3A-8EC8B99939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33-4F68-AA3A-8EC8B999399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33-4F68-AA3A-8EC8B9993999}"/>
              </c:ext>
            </c:extLst>
          </c:dPt>
          <c:cat>
            <c:strRef>
              <c:f>'[RZ Member Profiles_09 May_2017.xlsx]Sheet1'!$C$7:$C$12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'[RZ Member Profiles_09 May_2017.xlsx]Sheet1'!$E$7:$E$12</c:f>
              <c:numCache>
                <c:formatCode>0%</c:formatCode>
                <c:ptCount val="6"/>
                <c:pt idx="0">
                  <c:v>0.10763252443115801</c:v>
                </c:pt>
                <c:pt idx="1">
                  <c:v>0.31714071974284103</c:v>
                </c:pt>
                <c:pt idx="2">
                  <c:v>0.24868833452521399</c:v>
                </c:pt>
                <c:pt idx="3">
                  <c:v>0.17849972125765101</c:v>
                </c:pt>
                <c:pt idx="4">
                  <c:v>0.110925123642654</c:v>
                </c:pt>
                <c:pt idx="5">
                  <c:v>3.7113576400483198E-2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33-4F68-AA3A-8EC8B9993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3290896"/>
        <c:axId val="1513208384"/>
      </c:barChart>
      <c:catAx>
        <c:axId val="15132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208384"/>
        <c:crosses val="autoZero"/>
        <c:auto val="1"/>
        <c:lblAlgn val="ctr"/>
        <c:lblOffset val="100"/>
        <c:noMultiLvlLbl val="0"/>
      </c:catAx>
      <c:valAx>
        <c:axId val="151320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29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5-47CB-8593-263417407D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5-47CB-8593-263417407DB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05-47CB-8593-263417407DB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05-47CB-8593-263417407DB8}"/>
              </c:ext>
            </c:extLst>
          </c:dPt>
          <c:dPt>
            <c:idx val="4"/>
            <c:invertIfNegative val="0"/>
            <c:bubble3D val="0"/>
            <c:spPr>
              <a:solidFill>
                <a:srgbClr val="FE9C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05-47CB-8593-263417407D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05-47CB-8593-263417407DB8}"/>
              </c:ext>
            </c:extLst>
          </c:dPt>
          <c:cat>
            <c:strRef>
              <c:f>Global!$A$5:$A$10</c:f>
              <c:strCache>
                <c:ptCount val="6"/>
                <c:pt idx="0">
                  <c:v>0 - 2 yrs</c:v>
                </c:pt>
                <c:pt idx="1">
                  <c:v>3 - 4 yrs</c:v>
                </c:pt>
                <c:pt idx="2">
                  <c:v>5 - 7 yrs</c:v>
                </c:pt>
                <c:pt idx="3">
                  <c:v>8 - 10 yrs</c:v>
                </c:pt>
                <c:pt idx="4">
                  <c:v>11 - 14 yrs</c:v>
                </c:pt>
                <c:pt idx="5">
                  <c:v>15+ yrs</c:v>
                </c:pt>
              </c:strCache>
            </c:strRef>
          </c:cat>
          <c:val>
            <c:numRef>
              <c:f>Global!$C$5:$C$10</c:f>
              <c:numCache>
                <c:formatCode>0%</c:formatCode>
                <c:ptCount val="6"/>
                <c:pt idx="0">
                  <c:v>0.19448223849221599</c:v>
                </c:pt>
                <c:pt idx="1">
                  <c:v>0.129899383976013</c:v>
                </c:pt>
                <c:pt idx="2">
                  <c:v>0.156712967954446</c:v>
                </c:pt>
                <c:pt idx="3">
                  <c:v>0.16605509556970799</c:v>
                </c:pt>
                <c:pt idx="4">
                  <c:v>0.123360999102234</c:v>
                </c:pt>
                <c:pt idx="5">
                  <c:v>0.22948931490538199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05-47CB-8593-263417407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3522880"/>
        <c:axId val="1513527680"/>
      </c:barChart>
      <c:catAx>
        <c:axId val="15135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527680"/>
        <c:crosses val="autoZero"/>
        <c:auto val="1"/>
        <c:lblAlgn val="ctr"/>
        <c:lblOffset val="100"/>
        <c:noMultiLvlLbl val="0"/>
      </c:catAx>
      <c:valAx>
        <c:axId val="151352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5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0-47EC-8BE2-B26E39FFCF0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0-47EC-8BE2-B26E39FFCF0B}"/>
              </c:ext>
            </c:extLst>
          </c:dPt>
          <c:dLbls>
            <c:delete val="1"/>
          </c:dLbls>
          <c:cat>
            <c:strRef>
              <c:f>Sheet1!$B$4:$B$5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50-47EC-8BE2-B26E39FFC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Global!$A$3:$A$14</c:f>
              <c:strCache>
                <c:ptCount val="12"/>
                <c:pt idx="0">
                  <c:v>Business, IT, HR, Admin</c:v>
                </c:pt>
                <c:pt idx="1">
                  <c:v>Engineering &amp; Science</c:v>
                </c:pt>
                <c:pt idx="2">
                  <c:v>Procurement &amp; Construction</c:v>
                </c:pt>
                <c:pt idx="3">
                  <c:v>Trades &amp; Technicians</c:v>
                </c:pt>
                <c:pt idx="4">
                  <c:v>Maintenance &amp; Inspection</c:v>
                </c:pt>
                <c:pt idx="5">
                  <c:v>HSE</c:v>
                </c:pt>
                <c:pt idx="6">
                  <c:v>Drilling/Rig</c:v>
                </c:pt>
                <c:pt idx="7">
                  <c:v>Oilfield Services</c:v>
                </c:pt>
                <c:pt idx="8">
                  <c:v>Production</c:v>
                </c:pt>
                <c:pt idx="9">
                  <c:v>Maritime</c:v>
                </c:pt>
                <c:pt idx="10">
                  <c:v>Geosciences</c:v>
                </c:pt>
                <c:pt idx="11">
                  <c:v>Refining &amp; Petrochem</c:v>
                </c:pt>
              </c:strCache>
            </c:strRef>
          </c:cat>
          <c:val>
            <c:numRef>
              <c:f>Global!$B$3:$B$14</c:f>
              <c:numCache>
                <c:formatCode>General</c:formatCode>
                <c:ptCount val="12"/>
                <c:pt idx="0">
                  <c:v>746089</c:v>
                </c:pt>
                <c:pt idx="1">
                  <c:v>663490</c:v>
                </c:pt>
                <c:pt idx="2">
                  <c:v>364992</c:v>
                </c:pt>
                <c:pt idx="3">
                  <c:v>339616</c:v>
                </c:pt>
                <c:pt idx="4">
                  <c:v>346077</c:v>
                </c:pt>
                <c:pt idx="5">
                  <c:v>268332</c:v>
                </c:pt>
                <c:pt idx="6">
                  <c:v>269531</c:v>
                </c:pt>
                <c:pt idx="7">
                  <c:v>255734</c:v>
                </c:pt>
                <c:pt idx="8">
                  <c:v>237474</c:v>
                </c:pt>
                <c:pt idx="9">
                  <c:v>128479</c:v>
                </c:pt>
                <c:pt idx="10">
                  <c:v>97152</c:v>
                </c:pt>
                <c:pt idx="11">
                  <c:v>114756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5-4A6D-8A3D-855C1FA33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192896"/>
        <c:axId val="505888944"/>
      </c:barChart>
      <c:catAx>
        <c:axId val="5071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88944"/>
        <c:crosses val="autoZero"/>
        <c:auto val="1"/>
        <c:lblAlgn val="ctr"/>
        <c:lblOffset val="100"/>
        <c:noMultiLvlLbl val="0"/>
      </c:catAx>
      <c:valAx>
        <c:axId val="50588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B11F7-1A0D-42CF-8F7C-6801D0F4AF84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8BF66B-2D63-4387-A197-E89A203F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0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2D23-A613-4667-8994-CC910D5EBBD7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35D7-1E9B-4325-82A3-A73FE4DC6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9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designing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0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35D7-1E9B-4325-82A3-A73FE4DC6C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887" y="6057900"/>
            <a:ext cx="1026887" cy="818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03200" y="194310"/>
            <a:ext cx="8712200" cy="6446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7" y="3429000"/>
            <a:ext cx="9154887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656" y="4008952"/>
            <a:ext cx="7422244" cy="5980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656" y="4661434"/>
            <a:ext cx="6584044" cy="3994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94" y="2492817"/>
            <a:ext cx="1750206" cy="6440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0656" y="5909178"/>
            <a:ext cx="2347913" cy="297443"/>
          </a:xfrm>
          <a:prstGeom prst="rect">
            <a:avLst/>
          </a:prstGeom>
        </p:spPr>
        <p:txBody>
          <a:bodyPr vert="horz" anchor="ctr"/>
          <a:lstStyle>
            <a:lvl1pPr>
              <a:defRPr sz="1400">
                <a:solidFill>
                  <a:srgbClr val="878787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GB" dirty="0"/>
              <a:t>Date if required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-633582"/>
            <a:ext cx="6976779" cy="812097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0887" y="3575642"/>
            <a:ext cx="9154887" cy="184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19303"/>
            <a:ext cx="4105275" cy="495762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79950" y="919303"/>
            <a:ext cx="4105275" cy="49576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67829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76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21493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243584"/>
            <a:ext cx="4105274" cy="463334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79950" y="1238200"/>
            <a:ext cx="4149725" cy="463237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0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xe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468"/>
            <a:ext cx="8426450" cy="37480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1259650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240088" y="1259650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8776" y="1259650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119813" y="3680925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240088" y="3680925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58776" y="3680925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5489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36526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8545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5489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36526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38545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3" hasCustomPrompt="1"/>
          </p:nvPr>
        </p:nvSpPr>
        <p:spPr>
          <a:xfrm>
            <a:off x="900112" y="3863192"/>
            <a:ext cx="161925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3779836" y="3863192"/>
            <a:ext cx="1620840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5" hasCustomPrompt="1"/>
          </p:nvPr>
        </p:nvSpPr>
        <p:spPr>
          <a:xfrm>
            <a:off x="6659565" y="3863192"/>
            <a:ext cx="162083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36" hasCustomPrompt="1"/>
          </p:nvPr>
        </p:nvSpPr>
        <p:spPr>
          <a:xfrm>
            <a:off x="900112" y="1495425"/>
            <a:ext cx="161925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37" hasCustomPrompt="1"/>
          </p:nvPr>
        </p:nvSpPr>
        <p:spPr>
          <a:xfrm>
            <a:off x="3779839" y="1495425"/>
            <a:ext cx="1620834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38" hasCustomPrompt="1"/>
          </p:nvPr>
        </p:nvSpPr>
        <p:spPr>
          <a:xfrm>
            <a:off x="6659564" y="1495425"/>
            <a:ext cx="1620834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56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19303"/>
            <a:ext cx="8434804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58776" y="1417900"/>
            <a:ext cx="8426450" cy="44525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67829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11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Copy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152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243585"/>
            <a:ext cx="8426450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</a:t>
            </a:r>
            <a:r>
              <a:rPr lang="en-US"/>
              <a:t>– Grey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58776" y="1733896"/>
            <a:ext cx="8426450" cy="4136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97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812" userDrawn="1">
          <p15:clr>
            <a:srgbClr val="FBAE40"/>
          </p15:clr>
        </p15:guide>
        <p15:guide id="10" pos="2948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598677"/>
            <a:ext cx="8208962" cy="3323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611189" y="242519"/>
            <a:ext cx="8208962" cy="373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59998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197135" y="280446"/>
            <a:ext cx="183915" cy="23774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59998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48752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2435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15174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7877" y="1846124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7877" y="2137092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28183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0922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1188" y="1034375"/>
            <a:ext cx="82089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7877" y="3429236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7877" y="3720204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976">
            <a:off x="5567779" y="3733698"/>
            <a:ext cx="2611485" cy="26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2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598677"/>
            <a:ext cx="8461376" cy="3323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61376" cy="373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8775" y="1034375"/>
            <a:ext cx="55816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940425" y="1034375"/>
            <a:ext cx="2879725" cy="0"/>
          </a:xfrm>
          <a:prstGeom prst="line">
            <a:avLst/>
          </a:prstGeom>
          <a:ln w="12700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76867" y="12435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76867" y="15174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27505" y="1846124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27505" y="2137092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6867" y="28183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76867" y="30922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92" y="1866023"/>
            <a:ext cx="250683" cy="2506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2145279"/>
            <a:ext cx="252000" cy="252000"/>
          </a:xfrm>
          <a:prstGeom prst="rect">
            <a:avLst/>
          </a:prstGeom>
        </p:spPr>
      </p:pic>
      <p:sp>
        <p:nvSpPr>
          <p:cNvPr id="3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27505" y="3429236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7505" y="3720204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92" y="3449135"/>
            <a:ext cx="250683" cy="2506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3728391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53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5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10886" y="0"/>
            <a:ext cx="91548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10887" y="2318842"/>
            <a:ext cx="6092709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4085977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 b="1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Divider slide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2" y="-712381"/>
            <a:ext cx="7426348" cy="86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-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40" y="1457660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83595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100"/>
              </a:lnSpc>
              <a:defRPr sz="40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 if on two lines use 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2183906"/>
            <a:ext cx="8305800" cy="371048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 sz="1600">
                <a:solidFill>
                  <a:srgbClr val="878787"/>
                </a:solidFill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28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886" y="0"/>
            <a:ext cx="91548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7" y="2318842"/>
            <a:ext cx="6092709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543194"/>
            <a:ext cx="4558709" cy="5980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4558709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 b="1" i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8" y="6137607"/>
            <a:ext cx="1389888" cy="5114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925883"/>
            <a:ext cx="2347913" cy="297443"/>
          </a:xfrm>
          <a:prstGeom prst="rect">
            <a:avLst/>
          </a:prstGeom>
        </p:spPr>
        <p:txBody>
          <a:bodyPr vert="horz" anchor="ctr"/>
          <a:lstStyle>
            <a:lvl1pPr>
              <a:defRPr sz="1400">
                <a:solidFill>
                  <a:srgbClr val="878787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GB" dirty="0"/>
              <a:t>Date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919303"/>
            <a:ext cx="8208962" cy="495762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76263" y="678290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 rot="16200000">
            <a:off x="-169410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90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60" pos="5534" userDrawn="1">
          <p15:clr>
            <a:srgbClr val="FBAE40"/>
          </p15:clr>
        </p15:guide>
        <p15:guide id="68" pos="45" userDrawn="1">
          <p15:clr>
            <a:srgbClr val="FBAE40"/>
          </p15:clr>
        </p15:guide>
        <p15:guide id="72" pos="4785" userDrawn="1">
          <p15:clr>
            <a:srgbClr val="FBAE40"/>
          </p15:clr>
        </p15:guide>
        <p15:guide id="73" pos="4649" userDrawn="1">
          <p15:clr>
            <a:srgbClr val="FBAE40"/>
          </p15:clr>
        </p15:guide>
        <p15:guide id="74" pos="3901" userDrawn="1">
          <p15:clr>
            <a:srgbClr val="FBAE40"/>
          </p15:clr>
        </p15:guide>
        <p15:guide id="75" pos="3765" userDrawn="1">
          <p15:clr>
            <a:srgbClr val="FBAE40"/>
          </p15:clr>
        </p15:guide>
        <p15:guide id="76" pos="3016" userDrawn="1">
          <p15:clr>
            <a:srgbClr val="FBAE40"/>
          </p15:clr>
        </p15:guide>
        <p15:guide id="77" pos="2880" userDrawn="1">
          <p15:clr>
            <a:srgbClr val="FBAE40"/>
          </p15:clr>
        </p15:guide>
        <p15:guide id="78" pos="2132" userDrawn="1">
          <p15:clr>
            <a:srgbClr val="FBAE40"/>
          </p15:clr>
        </p15:guide>
        <p15:guide id="79" pos="1995" userDrawn="1">
          <p15:clr>
            <a:srgbClr val="FBAE40"/>
          </p15:clr>
        </p15:guide>
        <p15:guide id="80" pos="1247" userDrawn="1">
          <p15:clr>
            <a:srgbClr val="FBAE40"/>
          </p15:clr>
        </p15:guide>
        <p15:guide id="81" pos="1111" userDrawn="1">
          <p15:clr>
            <a:srgbClr val="FBAE40"/>
          </p15:clr>
        </p15:guide>
        <p15:guide id="82" pos="36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919303"/>
            <a:ext cx="8208962" cy="495762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76263" y="678290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 rot="16200000">
            <a:off x="-169410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8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5">
          <p15:clr>
            <a:srgbClr val="FBAE40"/>
          </p15:clr>
        </p15:guide>
        <p15:guide id="5" pos="4785">
          <p15:clr>
            <a:srgbClr val="FBAE40"/>
          </p15:clr>
        </p15:guide>
        <p15:guide id="6" pos="4649">
          <p15:clr>
            <a:srgbClr val="FBAE40"/>
          </p15:clr>
        </p15:guide>
        <p15:guide id="7" pos="3901">
          <p15:clr>
            <a:srgbClr val="FBAE40"/>
          </p15:clr>
        </p15:guide>
        <p15:guide id="8" pos="3765">
          <p15:clr>
            <a:srgbClr val="FBAE40"/>
          </p15:clr>
        </p15:guide>
        <p15:guide id="9" pos="3016">
          <p15:clr>
            <a:srgbClr val="FBAE40"/>
          </p15:clr>
        </p15:guide>
        <p15:guide id="10" pos="2880">
          <p15:clr>
            <a:srgbClr val="FBAE40"/>
          </p15:clr>
        </p15:guide>
        <p15:guide id="11" pos="2132">
          <p15:clr>
            <a:srgbClr val="FBAE40"/>
          </p15:clr>
        </p15:guide>
        <p15:guide id="12" pos="1995">
          <p15:clr>
            <a:srgbClr val="FBAE40"/>
          </p15:clr>
        </p15:guide>
        <p15:guide id="13" pos="1247">
          <p15:clr>
            <a:srgbClr val="FBAE40"/>
          </p15:clr>
        </p15:guide>
        <p15:guide id="14" pos="1111">
          <p15:clr>
            <a:srgbClr val="FBAE40"/>
          </p15:clr>
        </p15:guide>
        <p15:guide id="15" pos="3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628038"/>
            <a:ext cx="8208962" cy="33239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375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243584"/>
            <a:ext cx="8208962" cy="464248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76263" y="1035642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91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85">
          <p15:clr>
            <a:srgbClr val="FBAE40"/>
          </p15:clr>
        </p15:guide>
        <p15:guide id="5" pos="4649">
          <p15:clr>
            <a:srgbClr val="FBAE40"/>
          </p15:clr>
        </p15:guide>
        <p15:guide id="6" pos="3901">
          <p15:clr>
            <a:srgbClr val="FBAE40"/>
          </p15:clr>
        </p15:guide>
        <p15:guide id="7" pos="3765">
          <p15:clr>
            <a:srgbClr val="FBAE40"/>
          </p15:clr>
        </p15:guide>
        <p15:guide id="8" pos="3016">
          <p15:clr>
            <a:srgbClr val="FBAE40"/>
          </p15:clr>
        </p15:guide>
        <p15:guide id="9" pos="2880">
          <p15:clr>
            <a:srgbClr val="FBAE40"/>
          </p15:clr>
        </p15:guide>
        <p15:guide id="10" pos="2132">
          <p15:clr>
            <a:srgbClr val="FBAE40"/>
          </p15:clr>
        </p15:guide>
        <p15:guide id="11" pos="1995">
          <p15:clr>
            <a:srgbClr val="FBAE40"/>
          </p15:clr>
        </p15:guide>
        <p15:guide id="12" pos="1247">
          <p15:clr>
            <a:srgbClr val="FBAE40"/>
          </p15:clr>
        </p15:guide>
        <p15:guide id="13" pos="1111">
          <p15:clr>
            <a:srgbClr val="FBAE40"/>
          </p15:clr>
        </p15:guide>
        <p15:guide id="14" pos="3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(2line)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970753"/>
            <a:ext cx="8208962" cy="34182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582274"/>
            <a:ext cx="8210385" cy="429465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76263" y="1387710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88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85">
          <p15:clr>
            <a:srgbClr val="FBAE40"/>
          </p15:clr>
        </p15:guide>
        <p15:guide id="5" pos="4649">
          <p15:clr>
            <a:srgbClr val="FBAE40"/>
          </p15:clr>
        </p15:guide>
        <p15:guide id="6" pos="3901">
          <p15:clr>
            <a:srgbClr val="FBAE40"/>
          </p15:clr>
        </p15:guide>
        <p15:guide id="7" pos="3765">
          <p15:clr>
            <a:srgbClr val="FBAE40"/>
          </p15:clr>
        </p15:guide>
        <p15:guide id="8" pos="3016">
          <p15:clr>
            <a:srgbClr val="FBAE40"/>
          </p15:clr>
        </p15:guide>
        <p15:guide id="9" pos="2880">
          <p15:clr>
            <a:srgbClr val="FBAE40"/>
          </p15:clr>
        </p15:guide>
        <p15:guide id="10" pos="2132">
          <p15:clr>
            <a:srgbClr val="FBAE40"/>
          </p15:clr>
        </p15:guide>
        <p15:guide id="11" pos="1995">
          <p15:clr>
            <a:srgbClr val="FBAE40"/>
          </p15:clr>
        </p15:guide>
        <p15:guide id="12" pos="1247">
          <p15:clr>
            <a:srgbClr val="FBAE40"/>
          </p15:clr>
        </p15:guide>
        <p15:guide id="13" pos="1111">
          <p15:clr>
            <a:srgbClr val="FBAE40"/>
          </p15:clr>
        </p15:guide>
        <p15:guide id="14" pos="3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Subtitle (2lines)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637005"/>
            <a:ext cx="8243888" cy="679721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lnSpc>
                <a:spcPts val="2380"/>
              </a:lnSpc>
              <a:spcBef>
                <a:spcPts val="0"/>
              </a:spcBef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4" y="242519"/>
            <a:ext cx="8243886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589031"/>
            <a:ext cx="8208961" cy="42878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76263" y="1326567"/>
            <a:ext cx="824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86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85">
          <p15:clr>
            <a:srgbClr val="FBAE40"/>
          </p15:clr>
        </p15:guide>
        <p15:guide id="5" pos="3765">
          <p15:clr>
            <a:srgbClr val="FBAE40"/>
          </p15:clr>
        </p15:guide>
        <p15:guide id="6" pos="3901">
          <p15:clr>
            <a:srgbClr val="FBAE40"/>
          </p15:clr>
        </p15:guide>
        <p15:guide id="7" pos="3016">
          <p15:clr>
            <a:srgbClr val="FBAE40"/>
          </p15:clr>
        </p15:guide>
        <p15:guide id="8" pos="2880">
          <p15:clr>
            <a:srgbClr val="FBAE40"/>
          </p15:clr>
        </p15:guide>
        <p15:guide id="9" pos="1995">
          <p15:clr>
            <a:srgbClr val="FBAE40"/>
          </p15:clr>
        </p15:guide>
        <p15:guide id="10" pos="2132">
          <p15:clr>
            <a:srgbClr val="FBAE40"/>
          </p15:clr>
        </p15:guide>
        <p15:guide id="11" pos="1247">
          <p15:clr>
            <a:srgbClr val="FBAE40"/>
          </p15:clr>
        </p15:guide>
        <p15:guide id="12" pos="1111">
          <p15:clr>
            <a:srgbClr val="FBAE40"/>
          </p15:clr>
        </p15:guide>
        <p15:guide id="13" pos="363">
          <p15:clr>
            <a:srgbClr val="FBAE40"/>
          </p15:clr>
        </p15:guide>
        <p15:guide id="14" pos="46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37964"/>
            <a:ext cx="8426450" cy="464248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67829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77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>
          <p15:clr>
            <a:srgbClr val="FBAE40"/>
          </p15:clr>
        </p15:guide>
        <p15:guide id="6" pos="5534">
          <p15:clr>
            <a:srgbClr val="FBAE40"/>
          </p15:clr>
        </p15:guide>
        <p15:guide id="7" pos="4762">
          <p15:clr>
            <a:srgbClr val="FBAE40"/>
          </p15:clr>
        </p15:guide>
        <p15:guide id="8" pos="4626">
          <p15:clr>
            <a:srgbClr val="FBAE40"/>
          </p15:clr>
        </p15:guide>
        <p15:guide id="9" pos="3855">
          <p15:clr>
            <a:srgbClr val="FBAE40"/>
          </p15:clr>
        </p15:guide>
        <p15:guide id="10" pos="3719">
          <p15:clr>
            <a:srgbClr val="FBAE40"/>
          </p15:clr>
        </p15:guide>
        <p15:guide id="11" pos="2948">
          <p15:clr>
            <a:srgbClr val="FBAE40"/>
          </p15:clr>
        </p15:guide>
        <p15:guide id="12" pos="2812">
          <p15:clr>
            <a:srgbClr val="FBAE40"/>
          </p15:clr>
        </p15:guide>
        <p15:guide id="13" pos="2041">
          <p15:clr>
            <a:srgbClr val="FBAE40"/>
          </p15:clr>
        </p15:guide>
        <p15:guide id="14" pos="1905">
          <p15:clr>
            <a:srgbClr val="FBAE40"/>
          </p15:clr>
        </p15:guide>
        <p15:guide id="15" pos="11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468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243584"/>
            <a:ext cx="8426450" cy="463334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 typeface="Arial" charset="0"/>
              <a:buChar char="•"/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Wingdings" charset="2"/>
              <a:buChar char="ü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610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1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5534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lines)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70753"/>
            <a:ext cx="8426450" cy="34182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594816"/>
            <a:ext cx="8426450" cy="42756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775" y="1344882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52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2lines)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62199" y="242519"/>
            <a:ext cx="8432885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589032"/>
            <a:ext cx="8426450" cy="42878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37234"/>
            <a:ext cx="8426450" cy="6224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lnSpc>
                <a:spcPts val="2380"/>
              </a:lnSpc>
              <a:spcBef>
                <a:spcPts val="0"/>
              </a:spcBef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8775" y="1346198"/>
            <a:ext cx="843630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86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041">
          <p15:clr>
            <a:srgbClr val="FBAE40"/>
          </p15:clr>
        </p15:guide>
        <p15:guide id="10" pos="1905">
          <p15:clr>
            <a:srgbClr val="FBAE40"/>
          </p15:clr>
        </p15:guide>
        <p15:guide id="11" pos="2812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19303"/>
            <a:ext cx="4105275" cy="495762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79950" y="919303"/>
            <a:ext cx="4105275" cy="49576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+mj-lt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67829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61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21493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243584"/>
            <a:ext cx="4105274" cy="463334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79950" y="1238200"/>
            <a:ext cx="4149725" cy="463237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44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628038"/>
            <a:ext cx="8208962" cy="33239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375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243584"/>
            <a:ext cx="8208962" cy="464248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76263" y="1035642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0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3" orient="horz" pos="415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85" userDrawn="1">
          <p15:clr>
            <a:srgbClr val="FBAE40"/>
          </p15:clr>
        </p15:guide>
        <p15:guide id="6" pos="4649" userDrawn="1">
          <p15:clr>
            <a:srgbClr val="FBAE40"/>
          </p15:clr>
        </p15:guide>
        <p15:guide id="7" pos="3901" userDrawn="1">
          <p15:clr>
            <a:srgbClr val="FBAE40"/>
          </p15:clr>
        </p15:guide>
        <p15:guide id="8" pos="3765" userDrawn="1">
          <p15:clr>
            <a:srgbClr val="FBAE40"/>
          </p15:clr>
        </p15:guide>
        <p15:guide id="9" pos="3016" userDrawn="1">
          <p15:clr>
            <a:srgbClr val="FBAE40"/>
          </p15:clr>
        </p15:guide>
        <p15:guide id="10" pos="2880" userDrawn="1">
          <p15:clr>
            <a:srgbClr val="FBAE40"/>
          </p15:clr>
        </p15:guide>
        <p15:guide id="11" pos="2132" userDrawn="1">
          <p15:clr>
            <a:srgbClr val="FBAE40"/>
          </p15:clr>
        </p15:guide>
        <p15:guide id="12" pos="1995" userDrawn="1">
          <p15:clr>
            <a:srgbClr val="FBAE40"/>
          </p15:clr>
        </p15:guide>
        <p15:guide id="13" pos="1247" userDrawn="1">
          <p15:clr>
            <a:srgbClr val="FBAE40"/>
          </p15:clr>
        </p15:guide>
        <p15:guide id="14" pos="1111" userDrawn="1">
          <p15:clr>
            <a:srgbClr val="FBAE40"/>
          </p15:clr>
        </p15:guide>
        <p15:guide id="15" pos="36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xe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468"/>
            <a:ext cx="8426450" cy="37480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1259650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40088" y="1259650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8776" y="1259650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19813" y="3680925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40088" y="3680925"/>
            <a:ext cx="2700337" cy="2196000"/>
          </a:xfrm>
          <a:prstGeom prst="rect">
            <a:avLst/>
          </a:prstGeom>
          <a:solidFill>
            <a:srgbClr val="1E5C9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58776" y="3680925"/>
            <a:ext cx="2700337" cy="2196000"/>
          </a:xfrm>
          <a:prstGeom prst="rect">
            <a:avLst/>
          </a:prstGeom>
          <a:solidFill>
            <a:srgbClr val="1E5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5489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36526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8545" y="2496841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5489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36526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38545" y="4864608"/>
            <a:ext cx="2466910" cy="90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B626"/>
              </a:buClr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buFont typeface="Arial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Description – no full stop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3" hasCustomPrompt="1"/>
          </p:nvPr>
        </p:nvSpPr>
        <p:spPr>
          <a:xfrm>
            <a:off x="900112" y="3863192"/>
            <a:ext cx="161925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3779836" y="3863192"/>
            <a:ext cx="1620840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5" hasCustomPrompt="1"/>
          </p:nvPr>
        </p:nvSpPr>
        <p:spPr>
          <a:xfrm>
            <a:off x="6659565" y="3863192"/>
            <a:ext cx="162083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36" hasCustomPrompt="1"/>
          </p:nvPr>
        </p:nvSpPr>
        <p:spPr>
          <a:xfrm>
            <a:off x="900112" y="1495425"/>
            <a:ext cx="1619252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37" hasCustomPrompt="1"/>
          </p:nvPr>
        </p:nvSpPr>
        <p:spPr>
          <a:xfrm>
            <a:off x="3779839" y="1495425"/>
            <a:ext cx="1620834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38" hasCustomPrompt="1"/>
          </p:nvPr>
        </p:nvSpPr>
        <p:spPr>
          <a:xfrm>
            <a:off x="6659564" y="1495425"/>
            <a:ext cx="1620834" cy="8191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Insert icon here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14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19303"/>
            <a:ext cx="8434804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58776" y="1417900"/>
            <a:ext cx="8426450" cy="44525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678290"/>
            <a:ext cx="84348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99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948">
          <p15:clr>
            <a:srgbClr val="FBAE40"/>
          </p15:clr>
        </p15:guide>
        <p15:guide id="9" pos="2812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Copy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152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243585"/>
            <a:ext cx="8426450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</a:t>
            </a:r>
            <a:r>
              <a:rPr lang="en-US"/>
              <a:t>– Grey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58776" y="1733896"/>
            <a:ext cx="8426450" cy="4136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4375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2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 pos="4762">
          <p15:clr>
            <a:srgbClr val="FBAE40"/>
          </p15:clr>
        </p15:guide>
        <p15:guide id="5" pos="4626">
          <p15:clr>
            <a:srgbClr val="FBAE40"/>
          </p15:clr>
        </p15:guide>
        <p15:guide id="6" pos="3855">
          <p15:clr>
            <a:srgbClr val="FBAE40"/>
          </p15:clr>
        </p15:guide>
        <p15:guide id="7" pos="3719">
          <p15:clr>
            <a:srgbClr val="FBAE40"/>
          </p15:clr>
        </p15:guide>
        <p15:guide id="8" pos="2812">
          <p15:clr>
            <a:srgbClr val="FBAE40"/>
          </p15:clr>
        </p15:guide>
        <p15:guide id="9" pos="2948">
          <p15:clr>
            <a:srgbClr val="FBAE40"/>
          </p15:clr>
        </p15:guide>
        <p15:guide id="10" pos="2041">
          <p15:clr>
            <a:srgbClr val="FBAE40"/>
          </p15:clr>
        </p15:guide>
        <p15:guide id="11" pos="1905">
          <p15:clr>
            <a:srgbClr val="FBAE40"/>
          </p15:clr>
        </p15:guide>
        <p15:guide id="12" pos="1134">
          <p15:clr>
            <a:srgbClr val="FBAE40"/>
          </p15:clr>
        </p15:guide>
        <p15:guide id="13" pos="998">
          <p15:clr>
            <a:srgbClr val="FBAE40"/>
          </p15:clr>
        </p15:guide>
        <p15:guide id="14" pos="22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598677"/>
            <a:ext cx="8208962" cy="3323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611189" y="242519"/>
            <a:ext cx="8208962" cy="373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59998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197135" y="280446"/>
            <a:ext cx="183915" cy="23774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Product and services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59998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48752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2435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15174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61826" y="1846124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826" y="2137092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28183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0922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1188" y="1034375"/>
            <a:ext cx="82089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413" y="1866023"/>
            <a:ext cx="250683" cy="250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3096" y="2145279"/>
            <a:ext cx="252000" cy="252000"/>
          </a:xfrm>
          <a:prstGeom prst="rect">
            <a:avLst/>
          </a:prstGeom>
        </p:spPr>
      </p:pic>
      <p:sp>
        <p:nvSpPr>
          <p:cNvPr id="35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61826" y="3429236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826" y="3720204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413" y="3449135"/>
            <a:ext cx="250683" cy="2506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3096" y="3728391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4156">
          <p15:clr>
            <a:srgbClr val="FBAE40"/>
          </p15:clr>
        </p15:guide>
        <p15:guide id="3" pos="5534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598677"/>
            <a:ext cx="8461376" cy="3323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61376" cy="373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8775" y="1034375"/>
            <a:ext cx="846137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76867" y="12435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76867" y="15174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27505" y="1846124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27505" y="2137092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6867" y="2818384"/>
            <a:ext cx="4756073" cy="245288"/>
          </a:xfrm>
          <a:prstGeom prst="rect">
            <a:avLst/>
          </a:prstGeom>
        </p:spPr>
        <p:txBody>
          <a:bodyPr wrap="square" lIns="0"/>
          <a:lstStyle>
            <a:lvl1pPr>
              <a:defRPr sz="18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76867" y="3092245"/>
            <a:ext cx="4756073" cy="245288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92" y="1866023"/>
            <a:ext cx="250683" cy="2506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2145279"/>
            <a:ext cx="252000" cy="252000"/>
          </a:xfrm>
          <a:prstGeom prst="rect">
            <a:avLst/>
          </a:prstGeom>
        </p:spPr>
      </p:pic>
      <p:sp>
        <p:nvSpPr>
          <p:cNvPr id="3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27505" y="3429236"/>
            <a:ext cx="4405436" cy="243412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T: +44 (0)12 3456 7890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7505" y="3720204"/>
            <a:ext cx="4405436" cy="245288"/>
          </a:xfrm>
          <a:prstGeom prst="rect">
            <a:avLst/>
          </a:prstGeom>
        </p:spPr>
        <p:txBody>
          <a:bodyPr lIns="0"/>
          <a:lstStyle>
            <a:lvl1pPr>
              <a:defRPr sz="1600" b="0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E: </a:t>
            </a:r>
            <a:r>
              <a:rPr lang="en-US" dirty="0" err="1"/>
              <a:t>name.surname@rigzone.com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92" y="3449135"/>
            <a:ext cx="250683" cy="2506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3728391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9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5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10886" y="0"/>
            <a:ext cx="91548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10887" y="2318842"/>
            <a:ext cx="6092709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4085977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 b="1" i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Divider slide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2" y="-712381"/>
            <a:ext cx="7426348" cy="86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132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543194"/>
            <a:ext cx="6858000" cy="5980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6858000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8" y="6137607"/>
            <a:ext cx="1389888" cy="511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925883"/>
            <a:ext cx="2347913" cy="297443"/>
          </a:xfrm>
          <a:prstGeom prst="rect">
            <a:avLst/>
          </a:prstGeom>
        </p:spPr>
        <p:txBody>
          <a:bodyPr vert="horz" anchor="ctr"/>
          <a:lstStyle>
            <a:lvl1pPr>
              <a:defRPr sz="1400">
                <a:solidFill>
                  <a:srgbClr val="878787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Date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0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5480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980853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488" y="1687513"/>
            <a:ext cx="8296275" cy="42068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Clr>
                <a:schemeClr val="accent2"/>
              </a:buClr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>
                <a:solidFill>
                  <a:srgbClr val="878787"/>
                </a:solidFill>
              </a:defRPr>
            </a:lvl7pPr>
            <a:lvl8pPr marL="514350" indent="-228600"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28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(2line)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970753"/>
            <a:ext cx="8208962" cy="34182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3" y="242519"/>
            <a:ext cx="8208962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582274"/>
            <a:ext cx="8210385" cy="429465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76263" y="1387710"/>
            <a:ext cx="82089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68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85" userDrawn="1">
          <p15:clr>
            <a:srgbClr val="FBAE40"/>
          </p15:clr>
        </p15:guide>
        <p15:guide id="6" pos="4649" userDrawn="1">
          <p15:clr>
            <a:srgbClr val="FBAE40"/>
          </p15:clr>
        </p15:guide>
        <p15:guide id="7" pos="3901" userDrawn="1">
          <p15:clr>
            <a:srgbClr val="FBAE40"/>
          </p15:clr>
        </p15:guide>
        <p15:guide id="8" pos="3765" userDrawn="1">
          <p15:clr>
            <a:srgbClr val="FBAE40"/>
          </p15:clr>
        </p15:guide>
        <p15:guide id="9" pos="3016" userDrawn="1">
          <p15:clr>
            <a:srgbClr val="FBAE40"/>
          </p15:clr>
        </p15:guide>
        <p15:guide id="10" pos="2880" userDrawn="1">
          <p15:clr>
            <a:srgbClr val="FBAE40"/>
          </p15:clr>
        </p15:guide>
        <p15:guide id="11" pos="2132" userDrawn="1">
          <p15:clr>
            <a:srgbClr val="FBAE40"/>
          </p15:clr>
        </p15:guide>
        <p15:guide id="12" pos="1995" userDrawn="1">
          <p15:clr>
            <a:srgbClr val="FBAE40"/>
          </p15:clr>
        </p15:guide>
        <p15:guide id="13" pos="1247" userDrawn="1">
          <p15:clr>
            <a:srgbClr val="FBAE40"/>
          </p15:clr>
        </p15:guide>
        <p15:guide id="14" pos="1111" userDrawn="1">
          <p15:clr>
            <a:srgbClr val="FBAE40"/>
          </p15:clr>
        </p15:guide>
        <p15:guide id="15" pos="363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40" y="1457660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83595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100"/>
              </a:lnSpc>
              <a:defRPr sz="3900" b="1" baseline="0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 if on two lines use 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2183906"/>
            <a:ext cx="8305800" cy="371048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 sz="1600">
                <a:solidFill>
                  <a:srgbClr val="878787"/>
                </a:solidFill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7199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185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7" name="Text Placeholder 33"/>
          <p:cNvSpPr txBox="1">
            <a:spLocks/>
          </p:cNvSpPr>
          <p:nvPr userDrawn="1"/>
        </p:nvSpPr>
        <p:spPr bwMode="auto">
          <a:xfrm>
            <a:off x="818027" y="400315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John Doe</a:t>
            </a:r>
          </a:p>
        </p:txBody>
      </p:sp>
      <p:sp>
        <p:nvSpPr>
          <p:cNvPr id="9" name="Text Placeholder 33"/>
          <p:cNvSpPr txBox="1">
            <a:spLocks/>
          </p:cNvSpPr>
          <p:nvPr userDrawn="1"/>
        </p:nvSpPr>
        <p:spPr bwMode="auto">
          <a:xfrm>
            <a:off x="818028" y="231277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Jane Doe</a:t>
            </a:r>
          </a:p>
        </p:txBody>
      </p:sp>
      <p:sp>
        <p:nvSpPr>
          <p:cNvPr id="10" name="Text Placeholder 36"/>
          <p:cNvSpPr txBox="1">
            <a:spLocks/>
          </p:cNvSpPr>
          <p:nvPr userDrawn="1"/>
        </p:nvSpPr>
        <p:spPr bwMode="auto">
          <a:xfrm>
            <a:off x="818028" y="2650381"/>
            <a:ext cx="2305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Sales Director, APAC</a:t>
            </a:r>
          </a:p>
        </p:txBody>
      </p:sp>
      <p:sp>
        <p:nvSpPr>
          <p:cNvPr id="11" name="Text Placeholder 38"/>
          <p:cNvSpPr txBox="1">
            <a:spLocks/>
          </p:cNvSpPr>
          <p:nvPr userDrawn="1"/>
        </p:nvSpPr>
        <p:spPr bwMode="auto">
          <a:xfrm>
            <a:off x="818028" y="2984805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(0)12 3456 7890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40"/>
          <p:cNvSpPr txBox="1">
            <a:spLocks/>
          </p:cNvSpPr>
          <p:nvPr userDrawn="1"/>
        </p:nvSpPr>
        <p:spPr bwMode="auto">
          <a:xfrm>
            <a:off x="818028" y="322895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jane.doe@rigzone.com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3" name="Text Placeholder 36"/>
          <p:cNvSpPr txBox="1">
            <a:spLocks/>
          </p:cNvSpPr>
          <p:nvPr userDrawn="1"/>
        </p:nvSpPr>
        <p:spPr bwMode="auto">
          <a:xfrm>
            <a:off x="818027" y="4338161"/>
            <a:ext cx="288748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Client Services Manager, APAC</a:t>
            </a:r>
          </a:p>
        </p:txBody>
      </p:sp>
      <p:sp>
        <p:nvSpPr>
          <p:cNvPr id="14" name="Text Placeholder 38"/>
          <p:cNvSpPr txBox="1">
            <a:spLocks/>
          </p:cNvSpPr>
          <p:nvPr userDrawn="1"/>
        </p:nvSpPr>
        <p:spPr bwMode="auto">
          <a:xfrm>
            <a:off x="818027" y="4696414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(0)20 7997 7971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5" name="Text Placeholder 40"/>
          <p:cNvSpPr txBox="1">
            <a:spLocks/>
          </p:cNvSpPr>
          <p:nvPr userDrawn="1"/>
        </p:nvSpPr>
        <p:spPr bwMode="auto">
          <a:xfrm>
            <a:off x="818027" y="494530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john.doe@rigzone.com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494000" y="2582273"/>
            <a:ext cx="1696530" cy="6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21526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Please get in touch if you have any questions</a:t>
            </a:r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ext Placeholder 33"/>
          <p:cNvSpPr txBox="1">
            <a:spLocks/>
          </p:cNvSpPr>
          <p:nvPr userDrawn="1"/>
        </p:nvSpPr>
        <p:spPr bwMode="auto">
          <a:xfrm>
            <a:off x="818027" y="400315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John Doe</a:t>
            </a:r>
          </a:p>
        </p:txBody>
      </p:sp>
      <p:sp>
        <p:nvSpPr>
          <p:cNvPr id="9" name="Text Placeholder 33"/>
          <p:cNvSpPr txBox="1">
            <a:spLocks/>
          </p:cNvSpPr>
          <p:nvPr userDrawn="1"/>
        </p:nvSpPr>
        <p:spPr bwMode="auto">
          <a:xfrm>
            <a:off x="818028" y="231277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Jane Doe</a:t>
            </a:r>
          </a:p>
        </p:txBody>
      </p:sp>
      <p:sp>
        <p:nvSpPr>
          <p:cNvPr id="10" name="Text Placeholder 36"/>
          <p:cNvSpPr txBox="1">
            <a:spLocks/>
          </p:cNvSpPr>
          <p:nvPr userDrawn="1"/>
        </p:nvSpPr>
        <p:spPr bwMode="auto">
          <a:xfrm>
            <a:off x="818028" y="2650381"/>
            <a:ext cx="2305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Sales Director, APAC</a:t>
            </a:r>
          </a:p>
        </p:txBody>
      </p:sp>
      <p:sp>
        <p:nvSpPr>
          <p:cNvPr id="11" name="Text Placeholder 38"/>
          <p:cNvSpPr txBox="1">
            <a:spLocks/>
          </p:cNvSpPr>
          <p:nvPr userDrawn="1"/>
        </p:nvSpPr>
        <p:spPr bwMode="auto">
          <a:xfrm>
            <a:off x="818028" y="2984805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(0)12 3456 7890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40"/>
          <p:cNvSpPr txBox="1">
            <a:spLocks/>
          </p:cNvSpPr>
          <p:nvPr userDrawn="1"/>
        </p:nvSpPr>
        <p:spPr bwMode="auto">
          <a:xfrm>
            <a:off x="818028" y="322895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jane.doe@rigzone.com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3" name="Text Placeholder 36"/>
          <p:cNvSpPr txBox="1">
            <a:spLocks/>
          </p:cNvSpPr>
          <p:nvPr userDrawn="1"/>
        </p:nvSpPr>
        <p:spPr bwMode="auto">
          <a:xfrm>
            <a:off x="818027" y="4338161"/>
            <a:ext cx="288748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Client Services Manager, APAC</a:t>
            </a:r>
          </a:p>
        </p:txBody>
      </p:sp>
      <p:sp>
        <p:nvSpPr>
          <p:cNvPr id="14" name="Text Placeholder 38"/>
          <p:cNvSpPr txBox="1">
            <a:spLocks/>
          </p:cNvSpPr>
          <p:nvPr userDrawn="1"/>
        </p:nvSpPr>
        <p:spPr bwMode="auto">
          <a:xfrm>
            <a:off x="818027" y="4696414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(0)20 7997 7971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5" name="Text Placeholder 40"/>
          <p:cNvSpPr txBox="1">
            <a:spLocks/>
          </p:cNvSpPr>
          <p:nvPr userDrawn="1"/>
        </p:nvSpPr>
        <p:spPr bwMode="auto">
          <a:xfrm>
            <a:off x="818027" y="494530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john.doe@rigzone.com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392411" y="2254387"/>
            <a:ext cx="1906374" cy="13948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49146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0"/>
          <p:cNvSpPr>
            <a:spLocks noGrp="1"/>
          </p:cNvSpPr>
          <p:nvPr>
            <p:ph type="title"/>
          </p:nvPr>
        </p:nvSpPr>
        <p:spPr>
          <a:xfrm>
            <a:off x="219075" y="72894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060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1" y="987253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4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946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1" y="1500928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83595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100"/>
              </a:lnSpc>
              <a:defRPr sz="3900" b="1" baseline="0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8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0"/>
          <p:cNvSpPr>
            <a:spLocks noGrp="1"/>
          </p:cNvSpPr>
          <p:nvPr>
            <p:ph type="title"/>
          </p:nvPr>
        </p:nvSpPr>
        <p:spPr>
          <a:xfrm>
            <a:off x="219075" y="72894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idx="1"/>
          </p:nvPr>
        </p:nvSpPr>
        <p:spPr>
          <a:xfrm>
            <a:off x="628650" y="1508396"/>
            <a:ext cx="7886700" cy="420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 b="0" i="0">
                <a:solidFill>
                  <a:srgbClr val="878787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818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20641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89605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Title + Subtitle (2lines)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637005"/>
            <a:ext cx="8243888" cy="679721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lnSpc>
                <a:spcPts val="2380"/>
              </a:lnSpc>
              <a:spcBef>
                <a:spcPts val="0"/>
              </a:spcBef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576264" y="242519"/>
            <a:ext cx="8243886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589031"/>
            <a:ext cx="8208961" cy="42878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16200000">
            <a:off x="-25425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59074" y="233375"/>
            <a:ext cx="258191" cy="32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196211" y="280446"/>
            <a:ext cx="183915" cy="23774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rot="16200000">
            <a:off x="-275272" y="1121622"/>
            <a:ext cx="114449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00" b="0" dirty="0">
                <a:solidFill>
                  <a:schemeClr val="bg1"/>
                </a:solidFill>
              </a:rPr>
              <a:t>Product and services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59074" y="1900126"/>
            <a:ext cx="258191" cy="4697524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vert="eaVert" lIns="216000" tIns="108000" rIns="108000" bIns="108000"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76263" y="1326567"/>
            <a:ext cx="824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69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85" userDrawn="1">
          <p15:clr>
            <a:srgbClr val="FBAE40"/>
          </p15:clr>
        </p15:guide>
        <p15:guide id="6" pos="3765" userDrawn="1">
          <p15:clr>
            <a:srgbClr val="FBAE40"/>
          </p15:clr>
        </p15:guide>
        <p15:guide id="7" pos="3901" userDrawn="1">
          <p15:clr>
            <a:srgbClr val="FBAE40"/>
          </p15:clr>
        </p15:guide>
        <p15:guide id="8" pos="3016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1995" userDrawn="1">
          <p15:clr>
            <a:srgbClr val="FBAE40"/>
          </p15:clr>
        </p15:guide>
        <p15:guide id="11" pos="2132" userDrawn="1">
          <p15:clr>
            <a:srgbClr val="FBAE40"/>
          </p15:clr>
        </p15:guide>
        <p15:guide id="12" pos="1247" userDrawn="1">
          <p15:clr>
            <a:srgbClr val="FBAE40"/>
          </p15:clr>
        </p15:guide>
        <p15:guide id="13" pos="1111" userDrawn="1">
          <p15:clr>
            <a:srgbClr val="FBAE40"/>
          </p15:clr>
        </p15:guide>
        <p15:guide id="14" pos="363" userDrawn="1">
          <p15:clr>
            <a:srgbClr val="FBAE40"/>
          </p15:clr>
        </p15:guide>
        <p15:guide id="15" pos="464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488" y="1687513"/>
            <a:ext cx="8296275" cy="42068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Clr>
                <a:schemeClr val="accent2"/>
              </a:buClr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>
                <a:solidFill>
                  <a:srgbClr val="878787"/>
                </a:solidFill>
              </a:defRPr>
            </a:lvl7pPr>
            <a:lvl8pPr marL="514350" indent="-228600"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22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40" y="1457660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83595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100"/>
              </a:lnSpc>
              <a:defRPr sz="40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 if on two lines use 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2183906"/>
            <a:ext cx="8305800" cy="371048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 sz="1600">
                <a:solidFill>
                  <a:srgbClr val="878787"/>
                </a:solidFill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937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688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7" name="Text Placeholder 33"/>
          <p:cNvSpPr txBox="1">
            <a:spLocks/>
          </p:cNvSpPr>
          <p:nvPr userDrawn="1"/>
        </p:nvSpPr>
        <p:spPr bwMode="auto">
          <a:xfrm>
            <a:off x="818027" y="400315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John Doe</a:t>
            </a:r>
          </a:p>
        </p:txBody>
      </p:sp>
      <p:sp>
        <p:nvSpPr>
          <p:cNvPr id="9" name="Text Placeholder 33"/>
          <p:cNvSpPr txBox="1">
            <a:spLocks/>
          </p:cNvSpPr>
          <p:nvPr userDrawn="1"/>
        </p:nvSpPr>
        <p:spPr bwMode="auto">
          <a:xfrm>
            <a:off x="818028" y="231277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Jane Doe</a:t>
            </a:r>
          </a:p>
        </p:txBody>
      </p:sp>
      <p:sp>
        <p:nvSpPr>
          <p:cNvPr id="10" name="Text Placeholder 36"/>
          <p:cNvSpPr txBox="1">
            <a:spLocks/>
          </p:cNvSpPr>
          <p:nvPr userDrawn="1"/>
        </p:nvSpPr>
        <p:spPr bwMode="auto">
          <a:xfrm>
            <a:off x="818028" y="2650381"/>
            <a:ext cx="2305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Sales Director, APAC</a:t>
            </a:r>
          </a:p>
        </p:txBody>
      </p:sp>
      <p:sp>
        <p:nvSpPr>
          <p:cNvPr id="11" name="Text Placeholder 38"/>
          <p:cNvSpPr txBox="1">
            <a:spLocks/>
          </p:cNvSpPr>
          <p:nvPr userDrawn="1"/>
        </p:nvSpPr>
        <p:spPr bwMode="auto">
          <a:xfrm>
            <a:off x="818028" y="2984805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(0)12 3456 7890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40"/>
          <p:cNvSpPr txBox="1">
            <a:spLocks/>
          </p:cNvSpPr>
          <p:nvPr userDrawn="1"/>
        </p:nvSpPr>
        <p:spPr bwMode="auto">
          <a:xfrm>
            <a:off x="818028" y="322895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jane.doe@rigzone.com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3" name="Text Placeholder 36"/>
          <p:cNvSpPr txBox="1">
            <a:spLocks/>
          </p:cNvSpPr>
          <p:nvPr userDrawn="1"/>
        </p:nvSpPr>
        <p:spPr bwMode="auto">
          <a:xfrm>
            <a:off x="818027" y="4338161"/>
            <a:ext cx="288748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Client Services Manager, APAC</a:t>
            </a:r>
          </a:p>
        </p:txBody>
      </p:sp>
      <p:sp>
        <p:nvSpPr>
          <p:cNvPr id="14" name="Text Placeholder 38"/>
          <p:cNvSpPr txBox="1">
            <a:spLocks/>
          </p:cNvSpPr>
          <p:nvPr userDrawn="1"/>
        </p:nvSpPr>
        <p:spPr bwMode="auto">
          <a:xfrm>
            <a:off x="818027" y="4696414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(0)20 7997 7971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5" name="Text Placeholder 40"/>
          <p:cNvSpPr txBox="1">
            <a:spLocks/>
          </p:cNvSpPr>
          <p:nvPr userDrawn="1"/>
        </p:nvSpPr>
        <p:spPr bwMode="auto">
          <a:xfrm>
            <a:off x="818027" y="494530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john.doe@rigzone.com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494000" y="2582273"/>
            <a:ext cx="1696530" cy="6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690344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Please Get in Touch if You Have Any Questions</a:t>
            </a:r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ext Placeholder 33"/>
          <p:cNvSpPr txBox="1">
            <a:spLocks/>
          </p:cNvSpPr>
          <p:nvPr userDrawn="1"/>
        </p:nvSpPr>
        <p:spPr bwMode="auto">
          <a:xfrm>
            <a:off x="818027" y="400315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John Doe</a:t>
            </a:r>
          </a:p>
        </p:txBody>
      </p:sp>
      <p:sp>
        <p:nvSpPr>
          <p:cNvPr id="9" name="Text Placeholder 33"/>
          <p:cNvSpPr txBox="1">
            <a:spLocks/>
          </p:cNvSpPr>
          <p:nvPr userDrawn="1"/>
        </p:nvSpPr>
        <p:spPr bwMode="auto">
          <a:xfrm>
            <a:off x="818028" y="231277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Jane Doe</a:t>
            </a:r>
          </a:p>
        </p:txBody>
      </p:sp>
      <p:sp>
        <p:nvSpPr>
          <p:cNvPr id="10" name="Text Placeholder 36"/>
          <p:cNvSpPr txBox="1">
            <a:spLocks/>
          </p:cNvSpPr>
          <p:nvPr userDrawn="1"/>
        </p:nvSpPr>
        <p:spPr bwMode="auto">
          <a:xfrm>
            <a:off x="818028" y="2650381"/>
            <a:ext cx="2305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Sales Director, APAC</a:t>
            </a:r>
          </a:p>
        </p:txBody>
      </p:sp>
      <p:sp>
        <p:nvSpPr>
          <p:cNvPr id="11" name="Text Placeholder 38"/>
          <p:cNvSpPr txBox="1">
            <a:spLocks/>
          </p:cNvSpPr>
          <p:nvPr userDrawn="1"/>
        </p:nvSpPr>
        <p:spPr bwMode="auto">
          <a:xfrm>
            <a:off x="818028" y="2984805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(0)12 3456 7890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40"/>
          <p:cNvSpPr txBox="1">
            <a:spLocks/>
          </p:cNvSpPr>
          <p:nvPr userDrawn="1"/>
        </p:nvSpPr>
        <p:spPr bwMode="auto">
          <a:xfrm>
            <a:off x="818028" y="322895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jane.doe@rigzone.com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3" name="Text Placeholder 36"/>
          <p:cNvSpPr txBox="1">
            <a:spLocks/>
          </p:cNvSpPr>
          <p:nvPr userDrawn="1"/>
        </p:nvSpPr>
        <p:spPr bwMode="auto">
          <a:xfrm>
            <a:off x="818027" y="4338161"/>
            <a:ext cx="288748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Client Services Manager, APAC</a:t>
            </a:r>
          </a:p>
        </p:txBody>
      </p:sp>
      <p:sp>
        <p:nvSpPr>
          <p:cNvPr id="14" name="Text Placeholder 38"/>
          <p:cNvSpPr txBox="1">
            <a:spLocks/>
          </p:cNvSpPr>
          <p:nvPr userDrawn="1"/>
        </p:nvSpPr>
        <p:spPr bwMode="auto">
          <a:xfrm>
            <a:off x="818027" y="4696414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(0)20 7997 7971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5" name="Text Placeholder 40"/>
          <p:cNvSpPr txBox="1">
            <a:spLocks/>
          </p:cNvSpPr>
          <p:nvPr userDrawn="1"/>
        </p:nvSpPr>
        <p:spPr bwMode="auto">
          <a:xfrm>
            <a:off x="818027" y="494530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john.doe@rigzone.com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392411" y="2254387"/>
            <a:ext cx="1906374" cy="13948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676357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543194"/>
            <a:ext cx="6858000" cy="5980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6858000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8" y="6137607"/>
            <a:ext cx="1389888" cy="511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925883"/>
            <a:ext cx="2347913" cy="297443"/>
          </a:xfrm>
          <a:prstGeom prst="rect">
            <a:avLst/>
          </a:prstGeom>
        </p:spPr>
        <p:txBody>
          <a:bodyPr vert="horz" anchor="ctr"/>
          <a:lstStyle>
            <a:lvl1pPr>
              <a:defRPr sz="1400">
                <a:solidFill>
                  <a:srgbClr val="878787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Date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59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543194"/>
            <a:ext cx="6858000" cy="5980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297276"/>
            <a:ext cx="6858000" cy="399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8" y="6137607"/>
            <a:ext cx="1389888" cy="511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925883"/>
            <a:ext cx="2347913" cy="297443"/>
          </a:xfrm>
          <a:prstGeom prst="rect">
            <a:avLst/>
          </a:prstGeom>
        </p:spPr>
        <p:txBody>
          <a:bodyPr vert="horz" anchor="ctr"/>
          <a:lstStyle>
            <a:lvl1pPr>
              <a:defRPr sz="1400">
                <a:solidFill>
                  <a:srgbClr val="878787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Date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9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5"/>
          <a:stretch/>
        </p:blipFill>
        <p:spPr>
          <a:xfrm>
            <a:off x="5099957" y="-151820"/>
            <a:ext cx="4054929" cy="7020706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58762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2318842"/>
            <a:ext cx="9144000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139181"/>
            <a:ext cx="1386840" cy="50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59491"/>
            <a:ext cx="6858000" cy="598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45122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488" y="1687513"/>
            <a:ext cx="8296275" cy="42068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Clr>
                <a:schemeClr val="accent2"/>
              </a:buClr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>
                <a:solidFill>
                  <a:srgbClr val="878787"/>
                </a:solidFill>
              </a:defRPr>
            </a:lvl7pPr>
            <a:lvl8pPr marL="514350" indent="-228600"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36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937964"/>
            <a:ext cx="8426450" cy="464248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67829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1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userDrawn="1">
          <p15:clr>
            <a:srgbClr val="FBAE40"/>
          </p15:clr>
        </p15:guide>
        <p15:guide id="14" pos="5534" userDrawn="1">
          <p15:clr>
            <a:srgbClr val="FBAE40"/>
          </p15:clr>
        </p15:guide>
        <p15:guide id="15" pos="4762" userDrawn="1">
          <p15:clr>
            <a:srgbClr val="FBAE40"/>
          </p15:clr>
        </p15:guide>
        <p15:guide id="16" pos="4626" userDrawn="1">
          <p15:clr>
            <a:srgbClr val="FBAE40"/>
          </p15:clr>
        </p15:guide>
        <p15:guide id="17" pos="3855" userDrawn="1">
          <p15:clr>
            <a:srgbClr val="FBAE40"/>
          </p15:clr>
        </p15:guide>
        <p15:guide id="18" pos="3719" userDrawn="1">
          <p15:clr>
            <a:srgbClr val="FBAE40"/>
          </p15:clr>
        </p15:guide>
        <p15:guide id="19" pos="2948" userDrawn="1">
          <p15:clr>
            <a:srgbClr val="FBAE40"/>
          </p15:clr>
        </p15:guide>
        <p15:guide id="20" pos="2812" userDrawn="1">
          <p15:clr>
            <a:srgbClr val="FBAE40"/>
          </p15:clr>
        </p15:guide>
        <p15:guide id="21" pos="2041" userDrawn="1">
          <p15:clr>
            <a:srgbClr val="FBAE40"/>
          </p15:clr>
        </p15:guide>
        <p15:guide id="22" pos="1905" userDrawn="1">
          <p15:clr>
            <a:srgbClr val="FBAE40"/>
          </p15:clr>
        </p15:guide>
        <p15:guide id="23" pos="113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40" y="1457660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835958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100"/>
              </a:lnSpc>
              <a:defRPr sz="3900" b="1" baseline="0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 if on two lines use 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2183906"/>
            <a:ext cx="8305800" cy="371048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78787"/>
                </a:solidFill>
                <a:latin typeface="+mj-lt"/>
              </a:defRPr>
            </a:lvl1pPr>
            <a:lvl2pPr marL="285750" indent="-285750">
              <a:buFontTx/>
              <a:buBlip>
                <a:blip r:embed="rId2"/>
              </a:buBlip>
              <a:defRPr sz="1800">
                <a:solidFill>
                  <a:srgbClr val="878787"/>
                </a:solidFill>
                <a:latin typeface="+mj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800">
                <a:solidFill>
                  <a:srgbClr val="878787"/>
                </a:solidFill>
                <a:latin typeface="+mj-lt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878787"/>
                </a:solidFill>
              </a:defRPr>
            </a:lvl6pPr>
            <a:lvl7pPr marL="746125" indent="-228600">
              <a:buClr>
                <a:schemeClr val="accent2"/>
              </a:buClr>
              <a:defRPr sz="1600">
                <a:solidFill>
                  <a:srgbClr val="878787"/>
                </a:solidFill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946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Detail sentence if needed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80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Contact Us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494000" y="2582273"/>
            <a:ext cx="1696530" cy="6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426625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862" y="987255"/>
            <a:ext cx="7878535" cy="416011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Please Get in Touch if You Have Any Questions</a:t>
            </a:r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219075" y="728950"/>
            <a:ext cx="7886700" cy="311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900" b="1">
                <a:solidFill>
                  <a:srgbClr val="003A7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ext Placeholder 33"/>
          <p:cNvSpPr txBox="1">
            <a:spLocks/>
          </p:cNvSpPr>
          <p:nvPr userDrawn="1"/>
        </p:nvSpPr>
        <p:spPr bwMode="auto">
          <a:xfrm>
            <a:off x="818027" y="400315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John Doe</a:t>
            </a:r>
          </a:p>
        </p:txBody>
      </p:sp>
      <p:sp>
        <p:nvSpPr>
          <p:cNvPr id="9" name="Text Placeholder 33"/>
          <p:cNvSpPr txBox="1">
            <a:spLocks/>
          </p:cNvSpPr>
          <p:nvPr userDrawn="1"/>
        </p:nvSpPr>
        <p:spPr bwMode="auto">
          <a:xfrm>
            <a:off x="818028" y="2312772"/>
            <a:ext cx="23034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FFB515"/>
                </a:solidFill>
                <a:latin typeface="Arial Narrow"/>
                <a:cs typeface="Arial Narrow"/>
              </a:rPr>
              <a:t>Jane Doe</a:t>
            </a:r>
          </a:p>
        </p:txBody>
      </p:sp>
      <p:sp>
        <p:nvSpPr>
          <p:cNvPr id="10" name="Text Placeholder 36"/>
          <p:cNvSpPr txBox="1">
            <a:spLocks/>
          </p:cNvSpPr>
          <p:nvPr userDrawn="1"/>
        </p:nvSpPr>
        <p:spPr bwMode="auto">
          <a:xfrm>
            <a:off x="818028" y="2650381"/>
            <a:ext cx="2305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Sales Director, APAC</a:t>
            </a:r>
          </a:p>
        </p:txBody>
      </p:sp>
      <p:sp>
        <p:nvSpPr>
          <p:cNvPr id="11" name="Text Placeholder 38"/>
          <p:cNvSpPr txBox="1">
            <a:spLocks/>
          </p:cNvSpPr>
          <p:nvPr userDrawn="1"/>
        </p:nvSpPr>
        <p:spPr bwMode="auto">
          <a:xfrm>
            <a:off x="818028" y="2984805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(0)12 3456 7890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40"/>
          <p:cNvSpPr txBox="1">
            <a:spLocks/>
          </p:cNvSpPr>
          <p:nvPr userDrawn="1"/>
        </p:nvSpPr>
        <p:spPr bwMode="auto">
          <a:xfrm>
            <a:off x="818028" y="322895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jane.doe@rigzone.com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3" name="Text Placeholder 36"/>
          <p:cNvSpPr txBox="1">
            <a:spLocks/>
          </p:cNvSpPr>
          <p:nvPr userDrawn="1"/>
        </p:nvSpPr>
        <p:spPr bwMode="auto">
          <a:xfrm>
            <a:off x="818027" y="4338161"/>
            <a:ext cx="288748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0E1E56"/>
                </a:solidFill>
                <a:latin typeface="Arial Narrow"/>
                <a:cs typeface="Arial Narrow"/>
              </a:rPr>
              <a:t>Client Services Manager, APAC</a:t>
            </a:r>
          </a:p>
        </p:txBody>
      </p:sp>
      <p:sp>
        <p:nvSpPr>
          <p:cNvPr id="14" name="Text Placeholder 38"/>
          <p:cNvSpPr txBox="1">
            <a:spLocks/>
          </p:cNvSpPr>
          <p:nvPr userDrawn="1"/>
        </p:nvSpPr>
        <p:spPr bwMode="auto">
          <a:xfrm>
            <a:off x="818027" y="4696414"/>
            <a:ext cx="2293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T: +44 (0)20 7997 7971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sp>
        <p:nvSpPr>
          <p:cNvPr id="15" name="Text Placeholder 40"/>
          <p:cNvSpPr txBox="1">
            <a:spLocks/>
          </p:cNvSpPr>
          <p:nvPr userDrawn="1"/>
        </p:nvSpPr>
        <p:spPr bwMode="auto">
          <a:xfrm>
            <a:off x="818027" y="4945302"/>
            <a:ext cx="33131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407CCA"/>
                </a:solidFill>
                <a:latin typeface="Arial Narrow"/>
                <a:cs typeface="Arial Narrow"/>
              </a:rPr>
              <a:t>E: john.doe@rigzone.com</a:t>
            </a:r>
            <a:endParaRPr lang="en-GB" altLang="en-US" sz="1500" b="1" dirty="0">
              <a:solidFill>
                <a:srgbClr val="407CCA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101" y="2254387"/>
            <a:ext cx="3469684" cy="2905238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 userDrawn="1"/>
        </p:nvSpPr>
        <p:spPr>
          <a:xfrm>
            <a:off x="6392411" y="2254387"/>
            <a:ext cx="1906374" cy="13948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0E1E5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160"/>
              </a:lnSpc>
              <a:spcAft>
                <a:spcPts val="600"/>
              </a:spcAft>
            </a:pPr>
            <a:r>
              <a:rPr lang="en-GB" sz="4000" b="1">
                <a:solidFill>
                  <a:srgbClr val="FFFFFF"/>
                </a:solidFill>
                <a:latin typeface="Arial Narrow"/>
                <a:cs typeface="Arial Narrow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90882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268413"/>
            <a:ext cx="8424168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832" y="332656"/>
            <a:ext cx="8445624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2" hasCustomPrompt="1"/>
          </p:nvPr>
        </p:nvSpPr>
        <p:spPr>
          <a:xfrm>
            <a:off x="251520" y="188640"/>
            <a:ext cx="8424936" cy="287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16468"/>
            <a:ext cx="8426450" cy="374803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351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1036100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55705"/>
            <a:ext cx="8426450" cy="464248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</p:spTree>
    <p:extLst>
      <p:ext uri="{BB962C8B-B14F-4D97-AF65-F5344CB8AC3E}">
        <p14:creationId xmlns:p14="http://schemas.microsoft.com/office/powerpoint/2010/main" val="1384457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4762" userDrawn="1">
          <p15:clr>
            <a:srgbClr val="FBAE40"/>
          </p15:clr>
        </p15:guide>
        <p15:guide id="5" pos="4626" userDrawn="1">
          <p15:clr>
            <a:srgbClr val="FBAE40"/>
          </p15:clr>
        </p15:guide>
        <p15:guide id="6" pos="3855" userDrawn="1">
          <p15:clr>
            <a:srgbClr val="FBAE40"/>
          </p15:clr>
        </p15:guide>
        <p15:guide id="7" pos="3719" userDrawn="1">
          <p15:clr>
            <a:srgbClr val="FBAE40"/>
          </p15:clr>
        </p15:guide>
        <p15:guide id="8" pos="2948" userDrawn="1">
          <p15:clr>
            <a:srgbClr val="FBAE40"/>
          </p15:clr>
        </p15:guide>
        <p15:guide id="9" pos="2812" userDrawn="1">
          <p15:clr>
            <a:srgbClr val="FBAE40"/>
          </p15:clr>
        </p15:guide>
        <p15:guide id="10" pos="2041" userDrawn="1">
          <p15:clr>
            <a:srgbClr val="FBAE40"/>
          </p15:clr>
        </p15:guide>
        <p15:guide id="11" pos="1905" userDrawn="1">
          <p15:clr>
            <a:srgbClr val="FBAE40"/>
          </p15:clr>
        </p15:guide>
        <p15:guide id="12" pos="1134" userDrawn="1">
          <p15:clr>
            <a:srgbClr val="FBAE40"/>
          </p15:clr>
        </p15:guide>
        <p15:guide id="13" pos="998" userDrawn="1">
          <p15:clr>
            <a:srgbClr val="FBAE40"/>
          </p15:clr>
        </p15:guide>
        <p15:guide id="14" pos="2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lines) + Sub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70753"/>
            <a:ext cx="8426450" cy="341826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endParaRPr lang="en-US" dirty="0"/>
          </a:p>
        </p:txBody>
      </p:sp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58775" y="242519"/>
            <a:ext cx="8426450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594816"/>
            <a:ext cx="8426450" cy="42756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775" y="1346198"/>
            <a:ext cx="8426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22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2041" userDrawn="1">
          <p15:clr>
            <a:srgbClr val="FBAE40"/>
          </p15:clr>
        </p15:guide>
        <p15:guide id="12" pos="1905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2lines)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0"/>
          <p:cNvSpPr>
            <a:spLocks noGrp="1"/>
          </p:cNvSpPr>
          <p:nvPr>
            <p:ph type="title" hasCustomPrompt="1"/>
          </p:nvPr>
        </p:nvSpPr>
        <p:spPr>
          <a:xfrm>
            <a:off x="362199" y="242519"/>
            <a:ext cx="8432885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700" b="1" i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Main Title - Arial Narrow Bold 27pts – Title Case – Dark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589032"/>
            <a:ext cx="8426450" cy="42878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>
              <a:buSzPct val="125000"/>
              <a:buFontTx/>
              <a:buBlip>
                <a:blip r:embed="rId2"/>
              </a:buBlip>
              <a:defRPr sz="1600" baseline="0">
                <a:solidFill>
                  <a:srgbClr val="878787"/>
                </a:solidFill>
                <a:latin typeface="+mj-lt"/>
              </a:defRPr>
            </a:lvl2pPr>
            <a:lvl3pPr marL="577850" indent="-304800">
              <a:spcBef>
                <a:spcPts val="500"/>
              </a:spcBef>
              <a:buFont typeface="Courier New" charset="0"/>
              <a:buChar char="o"/>
              <a:tabLst/>
              <a:defRPr sz="16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878787"/>
                </a:solidFill>
                <a:latin typeface="+mj-lt"/>
              </a:defRPr>
            </a:lvl4pPr>
            <a:lvl5pPr marL="57150" indent="215900">
              <a:buFontTx/>
              <a:buNone/>
              <a:tabLst/>
              <a:defRPr>
                <a:solidFill>
                  <a:srgbClr val="878787"/>
                </a:solidFill>
                <a:latin typeface="+mj-lt"/>
              </a:defRPr>
            </a:lvl5pPr>
            <a:lvl6pPr marL="514350" indent="-230188">
              <a:buClr>
                <a:schemeClr val="accent2"/>
              </a:buClr>
              <a:buSzPct val="75000"/>
              <a:buFont typeface="Courier New" charset="0"/>
              <a:buChar char="o"/>
              <a:defRPr sz="1600">
                <a:solidFill>
                  <a:srgbClr val="878787"/>
                </a:solidFill>
                <a:latin typeface="+mn-lt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>
                <a:solidFill>
                  <a:srgbClr val="878787"/>
                </a:solidFill>
                <a:latin typeface="+mn-lt"/>
              </a:defRPr>
            </a:lvl7pPr>
            <a:lvl8pPr marL="968375" indent="-228600">
              <a:defRPr sz="1600">
                <a:solidFill>
                  <a:srgbClr val="878787"/>
                </a:solidFill>
              </a:defRPr>
            </a:lvl8pPr>
          </a:lstStyle>
          <a:p>
            <a:pPr lvl="0"/>
            <a:r>
              <a:rPr lang="en-US" dirty="0"/>
              <a:t>Body text – Arial 18pts – Sentence case – Grey</a:t>
            </a:r>
          </a:p>
          <a:p>
            <a:pPr lvl="1"/>
            <a:r>
              <a:rPr lang="en-US" dirty="0"/>
              <a:t>Second level – Arial regular 16pts – Sentence case – Grey – Filled dark yellow drop</a:t>
            </a:r>
          </a:p>
          <a:p>
            <a:pPr lvl="2"/>
            <a:r>
              <a:rPr lang="en-US" dirty="0"/>
              <a:t>Third level – Hollow dark yellow bullet</a:t>
            </a:r>
          </a:p>
          <a:p>
            <a:pPr lvl="3"/>
            <a:r>
              <a:rPr lang="en-US" dirty="0"/>
              <a:t>Fourth level - Filled dark yellow small bullet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445752" y="5870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37234"/>
            <a:ext cx="8426450" cy="6224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lnSpc>
                <a:spcPts val="2380"/>
              </a:lnSpc>
              <a:spcBef>
                <a:spcPts val="0"/>
              </a:spcBef>
              <a:defRPr sz="2400" b="0" i="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GB" dirty="0"/>
              <a:t>Sub-Title - Arial Narrow Bold 24pts – Title Case – Mid Blue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8775" y="1346198"/>
            <a:ext cx="843630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22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4762" userDrawn="1">
          <p15:clr>
            <a:srgbClr val="FBAE40"/>
          </p15:clr>
        </p15:guide>
        <p15:guide id="6" pos="4626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719" userDrawn="1">
          <p15:clr>
            <a:srgbClr val="FBAE40"/>
          </p15:clr>
        </p15:guide>
        <p15:guide id="9" pos="2948" userDrawn="1">
          <p15:clr>
            <a:srgbClr val="FBAE40"/>
          </p15:clr>
        </p15:guide>
        <p15:guide id="10" pos="2041" userDrawn="1">
          <p15:clr>
            <a:srgbClr val="FBAE40"/>
          </p15:clr>
        </p15:guide>
        <p15:guide id="11" pos="1905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3" pos="1134" userDrawn="1">
          <p15:clr>
            <a:srgbClr val="FBAE40"/>
          </p15:clr>
        </p15:guide>
        <p15:guide id="14" pos="998" userDrawn="1">
          <p15:clr>
            <a:srgbClr val="FBAE40"/>
          </p15:clr>
        </p15:guide>
        <p15:guide id="15" pos="22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zone RGB rough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7" y="6152506"/>
            <a:ext cx="1348368" cy="4451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236061" y="6424301"/>
            <a:ext cx="108551" cy="258192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2" r:id="rId2"/>
    <p:sldLayoutId id="2147483692" r:id="rId3"/>
    <p:sldLayoutId id="2147483731" r:id="rId4"/>
    <p:sldLayoutId id="2147483732" r:id="rId5"/>
    <p:sldLayoutId id="2147483743" r:id="rId6"/>
    <p:sldLayoutId id="2147483729" r:id="rId7"/>
    <p:sldLayoutId id="2147483733" r:id="rId8"/>
    <p:sldLayoutId id="2147483734" r:id="rId9"/>
    <p:sldLayoutId id="2147483744" r:id="rId10"/>
    <p:sldLayoutId id="2147483736" r:id="rId11"/>
    <p:sldLayoutId id="2147483739" r:id="rId12"/>
    <p:sldLayoutId id="2147483745" r:id="rId13"/>
    <p:sldLayoutId id="2147483738" r:id="rId14"/>
    <p:sldLayoutId id="2147483741" r:id="rId15"/>
    <p:sldLayoutId id="2147483746" r:id="rId16"/>
    <p:sldLayoutId id="2147483748" r:id="rId17"/>
    <p:sldLayoutId id="214748375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0E1E56"/>
          </a:solidFill>
          <a:latin typeface="HelveticaNeue BoldCond"/>
          <a:ea typeface="+mj-ea"/>
          <a:cs typeface="HelveticaNeue BoldCon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b="0" i="0" kern="1200" dirty="0" smtClean="0">
          <a:solidFill>
            <a:srgbClr val="142C54"/>
          </a:solidFill>
          <a:latin typeface="HelveticaNeue Condensed"/>
          <a:ea typeface="+mn-ea"/>
          <a:cs typeface="HelveticaNeue Condensed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>
          <a:solidFill>
            <a:srgbClr val="142C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2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470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zone RGB rough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7" y="6152506"/>
            <a:ext cx="1348368" cy="4451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236061" y="6424301"/>
            <a:ext cx="108551" cy="258192"/>
          </a:xfrm>
          <a:prstGeom prst="rect">
            <a:avLst/>
          </a:prstGeom>
          <a:solidFill>
            <a:srgbClr val="6DAB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0E1E56"/>
          </a:solidFill>
          <a:latin typeface="HelveticaNeue BoldCond"/>
          <a:ea typeface="+mj-ea"/>
          <a:cs typeface="HelveticaNeue BoldCon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b="0" i="0" kern="1200" dirty="0" smtClean="0">
          <a:solidFill>
            <a:srgbClr val="142C54"/>
          </a:solidFill>
          <a:latin typeface="HelveticaNeue Condensed"/>
          <a:ea typeface="+mn-ea"/>
          <a:cs typeface="HelveticaNeue Condensed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>
          <a:solidFill>
            <a:srgbClr val="142C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orient="horz" pos="3702">
          <p15:clr>
            <a:srgbClr val="F26B43"/>
          </p15:clr>
        </p15:guide>
        <p15:guide id="3" pos="5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zone RGB rough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47" y="6163624"/>
            <a:ext cx="1348368" cy="445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E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0E1E56"/>
          </a:solidFill>
          <a:latin typeface="HelveticaNeue BoldCond"/>
          <a:ea typeface="+mj-ea"/>
          <a:cs typeface="HelveticaNeue BoldCon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b="0" i="0" kern="1200" dirty="0" smtClean="0">
          <a:solidFill>
            <a:srgbClr val="142C54"/>
          </a:solidFill>
          <a:latin typeface="HelveticaNeue Condensed"/>
          <a:ea typeface="+mn-ea"/>
          <a:cs typeface="HelveticaNeue Condensed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>
          <a:solidFill>
            <a:srgbClr val="142C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zone RGB rough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47" y="6163624"/>
            <a:ext cx="1348368" cy="445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E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0E1E56"/>
          </a:solidFill>
          <a:latin typeface="HelveticaNeue BoldCond"/>
          <a:ea typeface="+mj-ea"/>
          <a:cs typeface="HelveticaNeue BoldCon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b="0" i="0" kern="1200" dirty="0" smtClean="0">
          <a:solidFill>
            <a:srgbClr val="142C54"/>
          </a:solidFill>
          <a:latin typeface="HelveticaNeue Condensed"/>
          <a:ea typeface="+mn-ea"/>
          <a:cs typeface="HelveticaNeue Condensed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>
          <a:solidFill>
            <a:srgbClr val="142C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zone RGB rough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47" y="6163624"/>
            <a:ext cx="1348368" cy="445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E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0E1E56"/>
          </a:solidFill>
          <a:latin typeface="HelveticaNeue BoldCond"/>
          <a:ea typeface="+mj-ea"/>
          <a:cs typeface="HelveticaNeue BoldCon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b="0" i="0" kern="1200" dirty="0" smtClean="0">
          <a:solidFill>
            <a:srgbClr val="142C54"/>
          </a:solidFill>
          <a:latin typeface="HelveticaNeue Condensed"/>
          <a:ea typeface="+mn-ea"/>
          <a:cs typeface="HelveticaNeue Condensed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 smtClean="0">
          <a:solidFill>
            <a:srgbClr val="142C5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EB626"/>
        </a:buClr>
        <a:buFont typeface="Wingdings" panose="05000000000000000000" pitchFamily="2" charset="2"/>
        <a:buNone/>
        <a:defRPr lang="en-US" sz="1600" kern="1200" dirty="0">
          <a:solidFill>
            <a:srgbClr val="142C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24.emf"/><Relationship Id="rId9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emf"/><Relationship Id="rId12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9.jp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Advertising Media 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2597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and Site Banner Bundles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7417" y="3470494"/>
            <a:ext cx="4056966" cy="2341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7417" y="956886"/>
            <a:ext cx="4056966" cy="2368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263" y="3470494"/>
            <a:ext cx="4056966" cy="2341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263" y="956886"/>
            <a:ext cx="4056966" cy="2368287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2306" y="3638752"/>
            <a:ext cx="36794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a typeface="Arial Narrow"/>
                <a:cs typeface="Arial Narrow"/>
              </a:rPr>
              <a:t>Half Page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4952" y="1083224"/>
            <a:ext cx="3981896" cy="35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3125"/>
              </a:lnSpc>
              <a:buClr>
                <a:srgbClr val="7F7F7F"/>
              </a:buClr>
              <a:buSzPct val="100000"/>
            </a:pPr>
            <a:r>
              <a:rPr lang="en-US" b="1" dirty="0">
                <a:solidFill>
                  <a:schemeClr val="tx2"/>
                </a:solidFill>
                <a:ea typeface="Arial Narrow"/>
                <a:cs typeface="Arial Narrow"/>
                <a:sym typeface="Arial Narrow"/>
              </a:rPr>
              <a:t>Super Leaderboard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6443" y="3638752"/>
            <a:ext cx="2039020" cy="2666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103125"/>
              </a:lnSpc>
              <a:spcBef>
                <a:spcPts val="1000"/>
              </a:spcBef>
              <a:buClr>
                <a:srgbClr val="7F7F7F"/>
              </a:buClr>
              <a:buSzPct val="100000"/>
            </a:pPr>
            <a:r>
              <a:rPr lang="en-US" b="1" dirty="0">
                <a:solidFill>
                  <a:schemeClr val="tx2"/>
                </a:solidFill>
                <a:ea typeface="Arial Narrow"/>
                <a:cs typeface="Arial Narrow"/>
                <a:sym typeface="Arial Narrow"/>
              </a:rPr>
              <a:t>Medium Rectangle</a:t>
            </a:r>
            <a:endParaRPr lang="en-US" sz="1200" dirty="0">
              <a:solidFill>
                <a:schemeClr val="tx2"/>
              </a:solidFill>
              <a:ea typeface="Arial Narrow"/>
              <a:cs typeface="Arial Narrow"/>
              <a:sym typeface="Arial Narrow"/>
            </a:endParaRPr>
          </a:p>
        </p:txBody>
      </p:sp>
      <p:pic>
        <p:nvPicPr>
          <p:cNvPr id="25" name="Content Placeholder 2"/>
          <p:cNvPicPr>
            <a:picLocks noChangeAspect="1"/>
          </p:cNvPicPr>
          <p:nvPr/>
        </p:nvPicPr>
        <p:blipFill rotWithShape="1">
          <a:blip r:embed="rId2"/>
          <a:srcRect l="6456" r="7645" b="40810"/>
          <a:stretch/>
        </p:blipFill>
        <p:spPr>
          <a:xfrm>
            <a:off x="4930588" y="1548609"/>
            <a:ext cx="2000579" cy="1446201"/>
          </a:xfrm>
          <a:prstGeom prst="rect">
            <a:avLst/>
          </a:prstGeom>
        </p:spPr>
      </p:pic>
      <p:pic>
        <p:nvPicPr>
          <p:cNvPr id="26" name="Content Placeholder 2"/>
          <p:cNvPicPr>
            <a:picLocks noChangeAspect="1"/>
          </p:cNvPicPr>
          <p:nvPr/>
        </p:nvPicPr>
        <p:blipFill rotWithShape="1">
          <a:blip r:embed="rId3"/>
          <a:srcRect l="5647" r="6978" b="37436"/>
          <a:stretch/>
        </p:blipFill>
        <p:spPr>
          <a:xfrm>
            <a:off x="2424432" y="4111820"/>
            <a:ext cx="2053719" cy="1517113"/>
          </a:xfrm>
          <a:prstGeom prst="rect">
            <a:avLst/>
          </a:prstGeom>
        </p:spPr>
      </p:pic>
      <p:pic>
        <p:nvPicPr>
          <p:cNvPr id="27" name="Content Placeholder 6"/>
          <p:cNvPicPr>
            <a:picLocks noChangeAspect="1"/>
          </p:cNvPicPr>
          <p:nvPr/>
        </p:nvPicPr>
        <p:blipFill rotWithShape="1">
          <a:blip r:embed="rId4"/>
          <a:srcRect l="5528" t="499" r="7996" b="39669"/>
          <a:stretch/>
        </p:blipFill>
        <p:spPr>
          <a:xfrm>
            <a:off x="4930588" y="4094640"/>
            <a:ext cx="2077597" cy="15342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87854" y="4009623"/>
            <a:ext cx="1631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Key homepage position next to career news, or ROS available</a:t>
            </a:r>
            <a:b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</a:br>
            <a:endParaRPr lang="en-US" sz="1400" dirty="0">
              <a:solidFill>
                <a:schemeClr val="tx2"/>
              </a:solidFill>
              <a:ea typeface="Arial Narrow"/>
              <a:cs typeface="Arial Narrow"/>
            </a:endParaRP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Cost effective 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46909" y="1448980"/>
            <a:ext cx="1799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Exclusive homepage or highly visible ROS</a:t>
            </a:r>
            <a:b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</a:b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 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100% above fold; reach visitors upon arrival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94131" y="4009623"/>
            <a:ext cx="1726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Prime ROS visibility across entire site</a:t>
            </a:r>
            <a:b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</a:br>
            <a:endParaRPr lang="en-US" sz="1400" dirty="0">
              <a:solidFill>
                <a:schemeClr val="tx2"/>
              </a:solidFill>
              <a:ea typeface="Arial Narrow"/>
              <a:cs typeface="Arial Narrow"/>
            </a:endParaRP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Homepage only w/ </a:t>
            </a:r>
            <a:r>
              <a:rPr lang="en-US" sz="1400" dirty="0" err="1">
                <a:solidFill>
                  <a:schemeClr val="tx2"/>
                </a:solidFill>
                <a:ea typeface="Arial Narrow"/>
                <a:cs typeface="Arial Narrow"/>
              </a:rPr>
              <a:t>Rigzone</a:t>
            </a:r>
            <a:r>
              <a:rPr lang="en-US" sz="1400" dirty="0">
                <a:solidFill>
                  <a:schemeClr val="tx2"/>
                </a:solidFill>
                <a:ea typeface="Arial Narrow"/>
                <a:cs typeface="Arial Narrow"/>
              </a:rPr>
              <a:t> Sponsorship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6342" y="1530754"/>
            <a:ext cx="375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Strengths – by category &amp; skillset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Brand Intenders – those who have searched jobs at your company or your competitors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Geo – region, country or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Relevant section – ‘Energy News’ or ‘Jobs’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864324" y="1072761"/>
            <a:ext cx="343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ea typeface="Arial Narrow"/>
                <a:cs typeface="Arial Narrow"/>
                <a:sym typeface="Arial Narrow"/>
              </a:rPr>
              <a:t>Targeting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0261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Takeover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263" y="956886"/>
            <a:ext cx="4056966" cy="19779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6342" y="1530754"/>
            <a:ext cx="39690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E</a:t>
            </a:r>
            <a:r>
              <a:rPr lang="en-US" sz="1500" dirty="0" err="1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xclusive</a:t>
            </a:r>
            <a:r>
              <a:rPr lang="en-US" sz="15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to your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Visitors will engage with your banners on the first page they land on Rigzone.com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Seven day run-time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One takeover view per unique visit per 24 hours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864324" y="1072761"/>
            <a:ext cx="343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ea typeface="Arial Narrow"/>
                <a:cs typeface="Arial Narrow"/>
                <a:sym typeface="Arial Narrow"/>
              </a:rPr>
              <a:t>Takeover Breakdown</a:t>
            </a:r>
            <a:endParaRPr lang="en-US" b="1" dirty="0">
              <a:solidFill>
                <a:schemeClr val="bg1"/>
              </a:solidFill>
              <a:latin typeface="+mj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ED2E98-D0C8-4FFC-86F1-5FB2AFCD8B45}"/>
              </a:ext>
            </a:extLst>
          </p:cNvPr>
          <p:cNvSpPr txBox="1"/>
          <p:nvPr/>
        </p:nvSpPr>
        <p:spPr>
          <a:xfrm>
            <a:off x="576264" y="3200931"/>
            <a:ext cx="8208962" cy="2431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Your brand will benefit from: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Cost-effective brand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Exclusive homepage or highly visible ROS </a:t>
            </a:r>
            <a:r>
              <a:rPr lang="en-GB" sz="1000" dirty="0">
                <a:solidFill>
                  <a:srgbClr val="000000"/>
                </a:solidFill>
              </a:rPr>
              <a:t>(super </a:t>
            </a:r>
            <a:r>
              <a:rPr lang="en-GB" sz="1000" dirty="0" err="1">
                <a:solidFill>
                  <a:srgbClr val="000000"/>
                </a:solidFill>
              </a:rPr>
              <a:t>leaderboard</a:t>
            </a:r>
            <a:r>
              <a:rPr lang="en-GB" sz="10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100% above fold advertising, targeting visitors upon arrival </a:t>
            </a:r>
            <a:r>
              <a:rPr lang="en-GB" sz="1000" dirty="0">
                <a:solidFill>
                  <a:srgbClr val="000000"/>
                </a:solidFill>
              </a:rPr>
              <a:t>(super </a:t>
            </a:r>
            <a:r>
              <a:rPr lang="en-GB" sz="1000" dirty="0" err="1">
                <a:solidFill>
                  <a:srgbClr val="000000"/>
                </a:solidFill>
              </a:rPr>
              <a:t>leaderboard</a:t>
            </a:r>
            <a:r>
              <a:rPr lang="en-GB" sz="1000" dirty="0">
                <a:solidFill>
                  <a:srgbClr val="000000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Key homepage position next to career news or ROS available </a:t>
            </a:r>
            <a:r>
              <a:rPr lang="en-GB" sz="1000" dirty="0">
                <a:solidFill>
                  <a:srgbClr val="000000"/>
                </a:solidFill>
              </a:rPr>
              <a:t>(half page banner)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Prime ROS visibility across Rigzone.com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Homepage only w/ Rigzone Sponsorship </a:t>
            </a:r>
            <a:r>
              <a:rPr lang="en-GB" sz="1000" dirty="0">
                <a:solidFill>
                  <a:srgbClr val="000000"/>
                </a:solidFill>
              </a:rPr>
              <a:t>(medium rectangle)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5E2988-E2E3-4D17-83FB-06031EFB4DE9}"/>
              </a:ext>
            </a:extLst>
          </p:cNvPr>
          <p:cNvSpPr/>
          <p:nvPr/>
        </p:nvSpPr>
        <p:spPr>
          <a:xfrm>
            <a:off x="5104660" y="956886"/>
            <a:ext cx="3463077" cy="197790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6A49B-3125-4E4A-8F2F-F088D01CEB8A}"/>
              </a:ext>
            </a:extLst>
          </p:cNvPr>
          <p:cNvSpPr txBox="1"/>
          <p:nvPr/>
        </p:nvSpPr>
        <p:spPr>
          <a:xfrm>
            <a:off x="5201776" y="1206442"/>
            <a:ext cx="2957861" cy="185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Super </a:t>
            </a:r>
            <a:r>
              <a:rPr lang="en-GB" sz="1600" dirty="0" err="1">
                <a:solidFill>
                  <a:srgbClr val="000000"/>
                </a:solidFill>
              </a:rPr>
              <a:t>Leaderboard</a:t>
            </a:r>
            <a:r>
              <a:rPr lang="en-GB" sz="1600" dirty="0">
                <a:solidFill>
                  <a:srgbClr val="000000"/>
                </a:solidFill>
              </a:rPr>
              <a:t> Banner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Half Page Banner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Medium Rectangle Banner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Footer Banner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758 x 150 Banner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3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8217DF-E8A1-461F-86BE-8C3902EE1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42" y="1302533"/>
            <a:ext cx="3480391" cy="436652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Stay top of mind with our range of newsletter ad options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 Advertising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4122" y="1306649"/>
            <a:ext cx="5525235" cy="144240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advertise in </a:t>
            </a:r>
            <a:r>
              <a:rPr lang="en-US" b="1" dirty="0" err="1">
                <a:solidFill>
                  <a:schemeClr val="tx2"/>
                </a:solidFill>
              </a:rPr>
              <a:t>Rigzone</a:t>
            </a:r>
            <a:r>
              <a:rPr lang="en-US" b="1" dirty="0">
                <a:solidFill>
                  <a:schemeClr val="tx2"/>
                </a:solidFill>
              </a:rPr>
              <a:t> newsletters?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Engaged users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Regular opted-in readership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Broad reach through varied topics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04" y="2479370"/>
            <a:ext cx="712617" cy="10066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97260" y="64200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</a:rPr>
              <a:t>Source: Rigzone database, Q4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508DC-18F5-4F3A-88D7-3E624FD7DA7F}"/>
              </a:ext>
            </a:extLst>
          </p:cNvPr>
          <p:cNvSpPr/>
          <p:nvPr/>
        </p:nvSpPr>
        <p:spPr>
          <a:xfrm>
            <a:off x="5472704" y="5911666"/>
            <a:ext cx="25394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*Available placements vary by newsletter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683F09-BD9F-4198-8388-898ADEB09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69061"/>
              </p:ext>
            </p:extLst>
          </p:nvPr>
        </p:nvGraphicFramePr>
        <p:xfrm>
          <a:off x="645691" y="2982671"/>
          <a:ext cx="4275138" cy="3043840"/>
        </p:xfrm>
        <a:graphic>
          <a:graphicData uri="http://schemas.openxmlformats.org/drawingml/2006/table">
            <a:tbl>
              <a:tblPr bandRow="1"/>
              <a:tblGrid>
                <a:gridCol w="171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C627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Available Newsletters</a:t>
                      </a:r>
                      <a:endParaRPr lang="en-GB" sz="1100" b="1" dirty="0">
                        <a:solidFill>
                          <a:srgbClr val="FFC627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cs typeface="Arial"/>
                        </a:rPr>
                        <a:t>Details</a:t>
                      </a:r>
                      <a:endParaRPr lang="en-GB" sz="105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Daily</a:t>
                      </a:r>
                      <a:r>
                        <a:rPr lang="en-SG" sz="1100" b="1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 industry news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720K subscribers  |  Sent 7 days/week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Weekly news</a:t>
                      </a:r>
                      <a:r>
                        <a:rPr lang="en-SG" sz="1100" b="1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summary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228K subscribers  |  Sent every</a:t>
                      </a:r>
                      <a:r>
                        <a:rPr lang="en-SG" sz="105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Fri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Daily</a:t>
                      </a:r>
                      <a:r>
                        <a:rPr lang="en-SG" sz="1100" b="1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 downstream news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39.2K subscribers  |  Sent Mon-Fri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Weekly downstream summary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33K subscribers  |  Sent every</a:t>
                      </a:r>
                      <a:r>
                        <a:rPr lang="en-SG" sz="105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Fri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Weekly job register</a:t>
                      </a:r>
                      <a:endParaRPr lang="en-GB" sz="1100" b="1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561K subscribers  |  Sent every</a:t>
                      </a:r>
                      <a:r>
                        <a:rPr lang="en-SG" sz="105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Sat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What’s next in events?</a:t>
                      </a: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158K subscribers  |  Sent every</a:t>
                      </a:r>
                      <a:r>
                        <a:rPr lang="en-SG" sz="105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first Thurs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baseline="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Rigzone</a:t>
                      </a:r>
                      <a:r>
                        <a:rPr lang="en-GB" sz="1100" b="1" kern="120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equipment update</a:t>
                      </a: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125K subscribers  |  Sent every</a:t>
                      </a:r>
                      <a:r>
                        <a:rPr lang="en-SG" sz="1050" baseline="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Fri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Oil Price Daily Digest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A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96K subscribers  |  Sent Mon-Fri</a:t>
                      </a:r>
                      <a:endParaRPr lang="en-GB" sz="105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7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76263" y="637005"/>
            <a:ext cx="8243888" cy="679721"/>
          </a:xfrm>
        </p:spPr>
        <p:txBody>
          <a:bodyPr/>
          <a:lstStyle/>
          <a:p>
            <a:pPr lvl="0"/>
            <a:r>
              <a:rPr lang="en-US" dirty="0"/>
              <a:t>Broadcast your exclusive message to a captive oil &amp; gas audience, </a:t>
            </a:r>
            <a:br>
              <a:rPr lang="en-US" dirty="0"/>
            </a:br>
            <a:r>
              <a:rPr lang="en-US" dirty="0"/>
              <a:t>directly to their inboxes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Emails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6263" y="4191739"/>
            <a:ext cx="231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2"/>
              </a:buClr>
            </a:pPr>
            <a:r>
              <a:rPr lang="en-US" b="1" dirty="0">
                <a:solidFill>
                  <a:srgbClr val="6DABE4"/>
                </a:solidFill>
                <a:ea typeface="Arial" charset="0"/>
                <a:cs typeface="Arial" charset="0"/>
              </a:rPr>
              <a:t>Your message and design</a:t>
            </a:r>
            <a:r>
              <a:rPr lang="en-US" dirty="0">
                <a:solidFill>
                  <a:srgbClr val="6DABE4"/>
                </a:solidFill>
                <a:ea typeface="Arial" charset="0"/>
                <a:cs typeface="Arial" charset="0"/>
              </a:rPr>
              <a:t> </a:t>
            </a:r>
            <a:r>
              <a:rPr lang="en-US" dirty="0">
                <a:ea typeface="Arial" charset="0"/>
                <a:cs typeface="Arial" charset="0"/>
              </a:rPr>
              <a:t>goes straight to </a:t>
            </a:r>
            <a:r>
              <a:rPr lang="en-US" dirty="0" err="1">
                <a:ea typeface="Arial" charset="0"/>
                <a:cs typeface="Arial" charset="0"/>
              </a:rPr>
              <a:t>Rigzone</a:t>
            </a:r>
            <a:r>
              <a:rPr lang="en-US" dirty="0">
                <a:ea typeface="Arial" charset="0"/>
                <a:cs typeface="Arial" charset="0"/>
              </a:rPr>
              <a:t> members – </a:t>
            </a:r>
            <a:r>
              <a:rPr lang="en-US" dirty="0">
                <a:cs typeface="Arial" charset="0"/>
              </a:rPr>
              <a:t>y</a:t>
            </a:r>
            <a:r>
              <a:rPr lang="en-US" dirty="0">
                <a:cs typeface="Helvetica" panose="020B0604020202020204" pitchFamily="34" charset="0"/>
              </a:rPr>
              <a:t>ou provide customized content </a:t>
            </a:r>
            <a:r>
              <a:rPr lang="en-US" dirty="0">
                <a:ea typeface="Arial" charset="0"/>
                <a:cs typeface="Arial" charset="0"/>
              </a:rPr>
              <a:t>in HTML format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5549" y="1860902"/>
            <a:ext cx="2590540" cy="11079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r"/>
            <a:r>
              <a:rPr lang="en-US" dirty="0">
                <a:ea typeface="Arial" charset="0"/>
                <a:cs typeface="Arial" charset="0"/>
              </a:rPr>
              <a:t>Choose from</a:t>
            </a:r>
          </a:p>
          <a:p>
            <a:pPr algn="r"/>
            <a:r>
              <a:rPr lang="en-US" sz="3000" b="1" dirty="0">
                <a:solidFill>
                  <a:srgbClr val="6DABE4"/>
                </a:solidFill>
                <a:cs typeface="Helvetica" panose="020B0604020202020204" pitchFamily="34" charset="0"/>
              </a:rPr>
              <a:t>1.93+ million </a:t>
            </a:r>
          </a:p>
          <a:p>
            <a:pPr algn="r"/>
            <a:r>
              <a:rPr lang="en-US" sz="2100" dirty="0">
                <a:solidFill>
                  <a:srgbClr val="6DABE4"/>
                </a:solidFill>
                <a:ea typeface="Arial" charset="0"/>
                <a:cs typeface="Arial" charset="0"/>
              </a:rPr>
              <a:t>email subscribers</a:t>
            </a:r>
            <a:endParaRPr lang="en-US" sz="3000" dirty="0">
              <a:solidFill>
                <a:srgbClr val="6DABE4"/>
              </a:solidFill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36089" y="4319356"/>
            <a:ext cx="1207078" cy="172878"/>
            <a:chOff x="2165073" y="4470244"/>
            <a:chExt cx="1207078" cy="17287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337951" y="4556683"/>
              <a:ext cx="1034200" cy="0"/>
            </a:xfrm>
            <a:prstGeom prst="line">
              <a:avLst/>
            </a:prstGeom>
            <a:ln>
              <a:solidFill>
                <a:srgbClr val="407CCA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165073" y="4470244"/>
              <a:ext cx="172878" cy="172878"/>
            </a:xfrm>
            <a:prstGeom prst="ellipse">
              <a:avLst/>
            </a:prstGeom>
            <a:solidFill>
              <a:srgbClr val="FFC6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2977123" y="3292620"/>
            <a:ext cx="1034200" cy="0"/>
          </a:xfrm>
          <a:prstGeom prst="line">
            <a:avLst/>
          </a:prstGeom>
          <a:ln>
            <a:solidFill>
              <a:srgbClr val="407CCA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936089" y="3200414"/>
            <a:ext cx="172878" cy="172878"/>
          </a:xfrm>
          <a:prstGeom prst="ellipse">
            <a:avLst/>
          </a:prstGeom>
          <a:solidFill>
            <a:srgbClr val="FFC6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633445" y="4105300"/>
            <a:ext cx="1034200" cy="0"/>
          </a:xfrm>
          <a:prstGeom prst="line">
            <a:avLst/>
          </a:prstGeom>
          <a:ln>
            <a:solidFill>
              <a:srgbClr val="407CCA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89141" y="2365913"/>
            <a:ext cx="195587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dirty="0">
                <a:ea typeface="Arial" charset="0"/>
                <a:cs typeface="Arial" charset="0"/>
              </a:rPr>
              <a:t>Select your </a:t>
            </a:r>
            <a:r>
              <a:rPr lang="en-US" dirty="0">
                <a:cs typeface="Helvetica" panose="020B0604020202020204" pitchFamily="34" charset="0"/>
              </a:rPr>
              <a:t>audience </a:t>
            </a:r>
            <a:r>
              <a:rPr lang="en-US" dirty="0">
                <a:ea typeface="Arial" charset="0"/>
                <a:cs typeface="Arial" charset="0"/>
              </a:rPr>
              <a:t>by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cs typeface="Helvetica" panose="020B0604020202020204" pitchFamily="34" charset="0"/>
              </a:rPr>
              <a:t>location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en-US" dirty="0">
                <a:ea typeface="Arial" charset="0"/>
                <a:cs typeface="Arial" charset="0"/>
              </a:rPr>
              <a:t>and</a:t>
            </a:r>
            <a:r>
              <a:rPr lang="en-US" dirty="0">
                <a:cs typeface="Helvetica" panose="020B0604020202020204" pitchFamily="34" charset="0"/>
              </a:rPr>
              <a:t> </a:t>
            </a:r>
            <a:br>
              <a:rPr lang="en-US" dirty="0">
                <a:cs typeface="Helvetica" panose="020B0604020202020204" pitchFamily="34" charset="0"/>
              </a:rPr>
            </a:br>
            <a:r>
              <a:rPr lang="en-US" b="1" dirty="0">
                <a:solidFill>
                  <a:schemeClr val="bg2"/>
                </a:solidFill>
                <a:cs typeface="Helvetica" panose="020B0604020202020204" pitchFamily="34" charset="0"/>
              </a:rPr>
              <a:t>skill</a:t>
            </a:r>
            <a:r>
              <a:rPr lang="en-US" b="1" dirty="0"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cs typeface="Helvetica" panose="020B0604020202020204" pitchFamily="34" charset="0"/>
              </a:rPr>
              <a:t>category</a:t>
            </a:r>
          </a:p>
        </p:txBody>
      </p:sp>
      <p:cxnSp>
        <p:nvCxnSpPr>
          <p:cNvPr id="41" name="Straight Connector 40"/>
          <p:cNvCxnSpPr>
            <a:endCxn id="42" idx="2"/>
          </p:cNvCxnSpPr>
          <p:nvPr/>
        </p:nvCxnSpPr>
        <p:spPr>
          <a:xfrm>
            <a:off x="5633445" y="2560179"/>
            <a:ext cx="1034200" cy="0"/>
          </a:xfrm>
          <a:prstGeom prst="line">
            <a:avLst/>
          </a:prstGeom>
          <a:ln>
            <a:solidFill>
              <a:srgbClr val="407CCA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67645" y="2473740"/>
            <a:ext cx="172878" cy="172878"/>
          </a:xfrm>
          <a:prstGeom prst="ellipse">
            <a:avLst/>
          </a:prstGeom>
          <a:solidFill>
            <a:srgbClr val="FFC6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667645" y="4018861"/>
            <a:ext cx="172878" cy="172878"/>
          </a:xfrm>
          <a:prstGeom prst="ellipse">
            <a:avLst/>
          </a:prstGeom>
          <a:solidFill>
            <a:srgbClr val="FFC6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89141" y="3918842"/>
            <a:ext cx="2041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b="1" dirty="0">
                <a:solidFill>
                  <a:schemeClr val="bg2"/>
                </a:solidFill>
                <a:cs typeface="Helvetica" panose="020B0604020202020204" pitchFamily="34" charset="0"/>
              </a:rPr>
              <a:t>Tangible results – </a:t>
            </a:r>
            <a:r>
              <a:rPr lang="en-US" dirty="0">
                <a:ea typeface="Arial" charset="0"/>
                <a:cs typeface="Arial" charset="0"/>
              </a:rPr>
              <a:t>reporting on Send Count and Opens, Open Rate, Link Clicks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681969" y="1936197"/>
            <a:ext cx="1833869" cy="2802027"/>
            <a:chOff x="6826842" y="1972987"/>
            <a:chExt cx="1833869" cy="280202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6842" y="1972987"/>
              <a:ext cx="1833869" cy="280202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9" t="521" r="2678"/>
            <a:stretch/>
          </p:blipFill>
          <p:spPr>
            <a:xfrm>
              <a:off x="6921363" y="2200706"/>
              <a:ext cx="1645920" cy="2150384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17" y="2648262"/>
            <a:ext cx="1833869" cy="280202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8" r="-1377" b="-462"/>
          <a:stretch/>
        </p:blipFill>
        <p:spPr>
          <a:xfrm>
            <a:off x="3435891" y="2872999"/>
            <a:ext cx="1698978" cy="220697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260" y="63774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</a:rPr>
              <a:t>Source: Rigzone database, Q4 2019 </a:t>
            </a:r>
          </a:p>
        </p:txBody>
      </p:sp>
      <p:pic>
        <p:nvPicPr>
          <p:cNvPr id="30" name="Picture 29" descr="mail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19" y="4830821"/>
            <a:ext cx="1729009" cy="12103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869" y="5651589"/>
            <a:ext cx="615574" cy="407720"/>
          </a:xfrm>
          <a:prstGeom prst="rect">
            <a:avLst/>
          </a:prstGeom>
        </p:spPr>
      </p:pic>
      <p:pic>
        <p:nvPicPr>
          <p:cNvPr id="44" name="Picture 43" descr="mail.png"/>
          <p:cNvPicPr>
            <a:picLocks noChangeAspect="1"/>
          </p:cNvPicPr>
          <p:nvPr/>
        </p:nvPicPr>
        <p:blipFill>
          <a:blip r:embed="rId5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24" y="1598197"/>
            <a:ext cx="1026021" cy="718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9563" y="2941338"/>
            <a:ext cx="1627640" cy="77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Your exclusive message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712380" y="3076077"/>
            <a:ext cx="219694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ea typeface="Arial" charset="0"/>
                <a:cs typeface="Arial" charset="0"/>
              </a:rPr>
              <a:t>Options to reach</a:t>
            </a:r>
          </a:p>
          <a:p>
            <a:pPr algn="r"/>
            <a:r>
              <a:rPr lang="en-US" sz="2100" b="1" dirty="0">
                <a:solidFill>
                  <a:schemeClr val="bg2"/>
                </a:solidFill>
                <a:ea typeface="Arial" charset="0"/>
                <a:cs typeface="Arial" charset="0"/>
              </a:rPr>
              <a:t>5K,</a:t>
            </a:r>
            <a:r>
              <a:rPr lang="en-US" sz="2100" dirty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US" sz="2100" b="1" dirty="0">
                <a:solidFill>
                  <a:schemeClr val="bg2"/>
                </a:solidFill>
                <a:ea typeface="Arial" charset="0"/>
                <a:cs typeface="Arial" charset="0"/>
              </a:rPr>
              <a:t>7.5K</a:t>
            </a:r>
            <a:r>
              <a:rPr lang="en-US" sz="2100" dirty="0">
                <a:solidFill>
                  <a:schemeClr val="bg2"/>
                </a:solidFill>
                <a:ea typeface="Arial" charset="0"/>
                <a:cs typeface="Arial" charset="0"/>
              </a:rPr>
              <a:t> or </a:t>
            </a:r>
            <a:r>
              <a:rPr lang="en-US" sz="2100" b="1" dirty="0">
                <a:solidFill>
                  <a:schemeClr val="bg2"/>
                </a:solidFill>
                <a:ea typeface="Arial" charset="0"/>
                <a:cs typeface="Arial" charset="0"/>
              </a:rPr>
              <a:t>10K</a:t>
            </a:r>
            <a:r>
              <a:rPr lang="en-US" sz="2100" dirty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US" dirty="0">
                <a:ea typeface="Arial" charset="0"/>
                <a:cs typeface="Arial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62390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70392" y="2349078"/>
            <a:ext cx="41008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sz="1600" dirty="0"/>
              <a:t>Interactive page with photo, audio, video, and social integration options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392" y="3096211"/>
            <a:ext cx="41008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sz="1600" dirty="0"/>
              <a:t>Includes all your listed jobs in one convenient place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0392" y="1601945"/>
            <a:ext cx="41008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sz="1600" dirty="0"/>
              <a:t>Prominent logo placement with option to takeover display ads on page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Position and promote your brand with a dedicated page on Rigzone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Employer Page </a:t>
            </a: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9455" y="1717643"/>
            <a:ext cx="360190" cy="365050"/>
            <a:chOff x="4417311" y="4496781"/>
            <a:chExt cx="360190" cy="365050"/>
          </a:xfrm>
          <a:solidFill>
            <a:schemeClr val="tx2"/>
          </a:solidFill>
        </p:grpSpPr>
        <p:sp>
          <p:nvSpPr>
            <p:cNvPr id="22" name="Oval 21"/>
            <p:cNvSpPr/>
            <p:nvPr/>
          </p:nvSpPr>
          <p:spPr>
            <a:xfrm>
              <a:off x="4417311" y="4496781"/>
              <a:ext cx="360190" cy="36505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400">
                <a:lnSpc>
                  <a:spcPts val="1300"/>
                </a:lnSpc>
                <a:defRPr/>
              </a:pPr>
              <a:endParaRPr lang="en-GB" sz="1400" kern="0" dirty="0">
                <a:solidFill>
                  <a:prstClr val="white"/>
                </a:solidFill>
                <a:latin typeface="Georgia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609" y="4600882"/>
              <a:ext cx="199994" cy="153328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729455" y="3185840"/>
            <a:ext cx="360190" cy="365050"/>
            <a:chOff x="7297452" y="4496781"/>
            <a:chExt cx="360190" cy="365050"/>
          </a:xfrm>
        </p:grpSpPr>
        <p:sp>
          <p:nvSpPr>
            <p:cNvPr id="25" name="Oval 24"/>
            <p:cNvSpPr/>
            <p:nvPr/>
          </p:nvSpPr>
          <p:spPr>
            <a:xfrm>
              <a:off x="7297452" y="4496781"/>
              <a:ext cx="360190" cy="365050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400">
                <a:lnSpc>
                  <a:spcPts val="1300"/>
                </a:lnSpc>
                <a:defRPr/>
              </a:pPr>
              <a:endParaRPr lang="en-GB" sz="1400" kern="0" dirty="0">
                <a:solidFill>
                  <a:prstClr val="white"/>
                </a:solidFill>
                <a:latin typeface="Georgia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288" y="4600882"/>
              <a:ext cx="199994" cy="1533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0248" y="2453389"/>
            <a:ext cx="360190" cy="365050"/>
            <a:chOff x="4417311" y="4496781"/>
            <a:chExt cx="360190" cy="365050"/>
          </a:xfrm>
        </p:grpSpPr>
        <p:sp>
          <p:nvSpPr>
            <p:cNvPr id="28" name="Oval 27"/>
            <p:cNvSpPr/>
            <p:nvPr/>
          </p:nvSpPr>
          <p:spPr>
            <a:xfrm>
              <a:off x="4417311" y="4496781"/>
              <a:ext cx="360190" cy="36505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400">
                <a:lnSpc>
                  <a:spcPts val="1300"/>
                </a:lnSpc>
                <a:defRPr/>
              </a:pPr>
              <a:endParaRPr lang="en-GB" sz="1400" kern="0" dirty="0">
                <a:solidFill>
                  <a:prstClr val="white"/>
                </a:solidFill>
                <a:latin typeface="Georgia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609" y="4600882"/>
              <a:ext cx="199994" cy="15332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822686" y="1441099"/>
            <a:ext cx="2125946" cy="3077113"/>
            <a:chOff x="4863416" y="1434593"/>
            <a:chExt cx="2254556" cy="3263265"/>
          </a:xfrm>
        </p:grpSpPr>
        <p:grpSp>
          <p:nvGrpSpPr>
            <p:cNvPr id="6" name="Group 5"/>
            <p:cNvGrpSpPr/>
            <p:nvPr/>
          </p:nvGrpSpPr>
          <p:grpSpPr>
            <a:xfrm>
              <a:off x="4863416" y="1434593"/>
              <a:ext cx="2254556" cy="3263265"/>
              <a:chOff x="-2056744" y="1953477"/>
              <a:chExt cx="2254556" cy="326326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56744" y="1953477"/>
                <a:ext cx="2254556" cy="326326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16334" t="16783" r="67179" b="8756"/>
              <a:stretch/>
            </p:blipFill>
            <p:spPr>
              <a:xfrm>
                <a:off x="-1934940" y="2242192"/>
                <a:ext cx="2010947" cy="2554355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072063" y="2110268"/>
              <a:ext cx="396000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9812" y="2144493"/>
              <a:ext cx="284927" cy="28492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135767" y="3407735"/>
            <a:ext cx="504633" cy="35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51864" y="2619686"/>
            <a:ext cx="2125945" cy="3078692"/>
            <a:chOff x="6692594" y="2171300"/>
            <a:chExt cx="2254556" cy="3264940"/>
          </a:xfrm>
        </p:grpSpPr>
        <p:grpSp>
          <p:nvGrpSpPr>
            <p:cNvPr id="5" name="Group 4"/>
            <p:cNvGrpSpPr/>
            <p:nvPr/>
          </p:nvGrpSpPr>
          <p:grpSpPr>
            <a:xfrm>
              <a:off x="6692594" y="2171300"/>
              <a:ext cx="2254556" cy="3264940"/>
              <a:chOff x="-197812" y="1396600"/>
              <a:chExt cx="2254556" cy="326494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7812" y="1396600"/>
                <a:ext cx="2254556" cy="326494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/>
              <a:srcRect l="16698" t="15256" r="67030" b="9953"/>
              <a:stretch/>
            </p:blipFill>
            <p:spPr>
              <a:xfrm>
                <a:off x="-80666" y="1561541"/>
                <a:ext cx="2015605" cy="2572772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7116165" y="2674088"/>
              <a:ext cx="267489" cy="536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/>
            <a:srcRect l="31104" t="1" b="-1"/>
            <a:stretch/>
          </p:blipFill>
          <p:spPr>
            <a:xfrm flipV="1">
              <a:off x="7126397" y="2760239"/>
              <a:ext cx="263482" cy="331063"/>
            </a:xfrm>
            <a:prstGeom prst="rect">
              <a:avLst/>
            </a:prstGeom>
          </p:spPr>
        </p:pic>
      </p:grpSp>
      <p:sp>
        <p:nvSpPr>
          <p:cNvPr id="34" name="Oval Callout 33"/>
          <p:cNvSpPr/>
          <p:nvPr/>
        </p:nvSpPr>
        <p:spPr>
          <a:xfrm>
            <a:off x="1418667" y="4057856"/>
            <a:ext cx="2632691" cy="1989571"/>
          </a:xfrm>
          <a:prstGeom prst="wedgeEllipse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solidFill>
                  <a:schemeClr val="bg1"/>
                </a:solidFill>
                <a:sym typeface="Arial Narrow"/>
              </a:rPr>
              <a:t>Pair with </a:t>
            </a:r>
            <a:br>
              <a:rPr lang="en-US" dirty="0">
                <a:solidFill>
                  <a:schemeClr val="bg1"/>
                </a:solidFill>
                <a:sym typeface="Arial Narrow"/>
              </a:rPr>
            </a:br>
            <a:r>
              <a:rPr lang="en-US" b="1" dirty="0">
                <a:solidFill>
                  <a:schemeClr val="accent1"/>
                </a:solidFill>
                <a:sym typeface="Arial Narrow"/>
              </a:rPr>
              <a:t>banner ads </a:t>
            </a:r>
            <a:r>
              <a:rPr lang="en-US" dirty="0">
                <a:solidFill>
                  <a:schemeClr val="bg1"/>
                </a:solidFill>
                <a:sym typeface="Arial Narrow"/>
              </a:rPr>
              <a:t>or </a:t>
            </a:r>
            <a:r>
              <a:rPr lang="en-US" b="1" dirty="0">
                <a:solidFill>
                  <a:schemeClr val="accent1"/>
                </a:solidFill>
                <a:sym typeface="Arial Narrow"/>
              </a:rPr>
              <a:t>job postings </a:t>
            </a:r>
            <a:r>
              <a:rPr lang="en-US" dirty="0">
                <a:solidFill>
                  <a:schemeClr val="bg1"/>
                </a:solidFill>
                <a:sym typeface="Arial Narrow"/>
              </a:rPr>
              <a:t>as a hub for company info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47598" y="3873535"/>
            <a:ext cx="819837" cy="26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82612" y="1588688"/>
            <a:ext cx="1890000" cy="3097486"/>
            <a:chOff x="582612" y="1590261"/>
            <a:chExt cx="1890000" cy="3301860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582612" y="1590261"/>
              <a:ext cx="1890000" cy="31672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1"/>
            <p:cNvSpPr/>
            <p:nvPr/>
          </p:nvSpPr>
          <p:spPr>
            <a:xfrm rot="10800000">
              <a:off x="1418156" y="4750409"/>
              <a:ext cx="294237" cy="141712"/>
            </a:xfrm>
            <a:prstGeom prst="triangl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85788" y="1596889"/>
            <a:ext cx="1890000" cy="3097486"/>
            <a:chOff x="582612" y="1590261"/>
            <a:chExt cx="1890000" cy="3301860"/>
          </a:xfrm>
          <a:solidFill>
            <a:schemeClr val="bg2"/>
          </a:solidFill>
        </p:grpSpPr>
        <p:sp>
          <p:nvSpPr>
            <p:cNvPr id="45" name="Rectangle 44"/>
            <p:cNvSpPr/>
            <p:nvPr/>
          </p:nvSpPr>
          <p:spPr>
            <a:xfrm>
              <a:off x="582612" y="1590261"/>
              <a:ext cx="1890000" cy="31672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21"/>
            <p:cNvSpPr/>
            <p:nvPr/>
          </p:nvSpPr>
          <p:spPr>
            <a:xfrm rot="10800000">
              <a:off x="1380494" y="4750408"/>
              <a:ext cx="294237" cy="141713"/>
            </a:xfrm>
            <a:prstGeom prst="triangl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94551" y="1588688"/>
            <a:ext cx="1890000" cy="3097486"/>
            <a:chOff x="583308" y="1590261"/>
            <a:chExt cx="1890000" cy="3301860"/>
          </a:xfrm>
          <a:solidFill>
            <a:schemeClr val="bg2"/>
          </a:solidFill>
        </p:grpSpPr>
        <p:sp>
          <p:nvSpPr>
            <p:cNvPr id="48" name="Rectangle 47"/>
            <p:cNvSpPr/>
            <p:nvPr/>
          </p:nvSpPr>
          <p:spPr>
            <a:xfrm>
              <a:off x="583308" y="1590261"/>
              <a:ext cx="1890000" cy="31672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21"/>
            <p:cNvSpPr/>
            <p:nvPr/>
          </p:nvSpPr>
          <p:spPr>
            <a:xfrm rot="10800000">
              <a:off x="1381190" y="4750408"/>
              <a:ext cx="294237" cy="141713"/>
            </a:xfrm>
            <a:prstGeom prst="triangl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97088" y="1588688"/>
            <a:ext cx="1890000" cy="3097486"/>
            <a:chOff x="611188" y="1590261"/>
            <a:chExt cx="1890000" cy="3301860"/>
          </a:xfrm>
          <a:solidFill>
            <a:schemeClr val="accent1"/>
          </a:solidFill>
        </p:grpSpPr>
        <p:sp>
          <p:nvSpPr>
            <p:cNvPr id="51" name="Rectangle 50"/>
            <p:cNvSpPr/>
            <p:nvPr/>
          </p:nvSpPr>
          <p:spPr>
            <a:xfrm>
              <a:off x="611188" y="1590261"/>
              <a:ext cx="1890000" cy="31672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21"/>
            <p:cNvSpPr/>
            <p:nvPr/>
          </p:nvSpPr>
          <p:spPr>
            <a:xfrm rot="10800000">
              <a:off x="1409070" y="4750408"/>
              <a:ext cx="294237" cy="141713"/>
            </a:xfrm>
            <a:prstGeom prst="triangl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Tell your story with a custom article that blends seamlessly into </a:t>
            </a:r>
            <a:r>
              <a:rPr lang="en-US" dirty="0" err="1"/>
              <a:t>Rigzone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Sponsored 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263" y="1216952"/>
            <a:ext cx="8208962" cy="270891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  <a:ea typeface="Arial Narrow" charset="0"/>
                <a:cs typeface="Arial Narrow" charset="0"/>
              </a:rPr>
              <a:t>Why is content powerful?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20" name="Oval 19"/>
          <p:cNvSpPr/>
          <p:nvPr/>
        </p:nvSpPr>
        <p:spPr>
          <a:xfrm>
            <a:off x="7356954" y="1742724"/>
            <a:ext cx="965194" cy="970562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9191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6963623" y="2881733"/>
            <a:ext cx="1751856" cy="1878767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3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Amplification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Communicate through social media and professional networks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to reach the widest audience and get the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best return on investment for your content. 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992366" y="2881733"/>
            <a:ext cx="1499444" cy="15517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3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Innovative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Adopt an innovative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marketing approach to promote your brand and capture social engagement via multiple platforms.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2784414" y="2881733"/>
            <a:ext cx="1692748" cy="15517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3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Engaging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Content is able to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“tell a story” to develop emotional engagement with its audience in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way that traditional advertising cannot.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52911" y="2881733"/>
            <a:ext cx="1549402" cy="15517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3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Trustworthy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Readers are increasingly receptive to in-feed sponsored content if it is relevant, authoritative and trustworthy.</a:t>
            </a:r>
          </a:p>
        </p:txBody>
      </p:sp>
      <p:sp>
        <p:nvSpPr>
          <p:cNvPr id="27" name="Oval 26"/>
          <p:cNvSpPr/>
          <p:nvPr/>
        </p:nvSpPr>
        <p:spPr>
          <a:xfrm>
            <a:off x="5259491" y="1742724"/>
            <a:ext cx="965194" cy="970562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9191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148191" y="1742724"/>
            <a:ext cx="965194" cy="970562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9191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082678" y="1742724"/>
            <a:ext cx="965194" cy="970562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9191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6264" y="4822344"/>
            <a:ext cx="4102268" cy="476879"/>
          </a:xfrm>
          <a:prstGeom prst="rect">
            <a:avLst/>
          </a:prstGeom>
          <a:solidFill>
            <a:srgbClr val="FE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96218" y="4981793"/>
            <a:ext cx="4082314" cy="196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GB" b="1" dirty="0">
                <a:solidFill>
                  <a:schemeClr val="bg1"/>
                </a:solidFill>
                <a:ea typeface="Arial Narrow" charset="0"/>
                <a:cs typeface="Arial Narrow" charset="0"/>
              </a:rPr>
              <a:t>Engage existing audiences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78532" y="4822344"/>
            <a:ext cx="4106693" cy="4768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678532" y="4982373"/>
            <a:ext cx="3962231" cy="196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GB" b="1" dirty="0">
                <a:solidFill>
                  <a:schemeClr val="tx2"/>
                </a:solidFill>
                <a:ea typeface="Arial Narrow" charset="0"/>
                <a:cs typeface="Arial Narrow" charset="0"/>
              </a:rPr>
              <a:t>Engage new audiences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48" y="1960745"/>
            <a:ext cx="734007" cy="54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15" y="1896949"/>
            <a:ext cx="436546" cy="697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541" y="1727075"/>
            <a:ext cx="1656143" cy="9712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66953" y="1903451"/>
            <a:ext cx="727671" cy="652330"/>
            <a:chOff x="3286974" y="1974473"/>
            <a:chExt cx="727671" cy="652330"/>
          </a:xfrm>
        </p:grpSpPr>
        <p:sp>
          <p:nvSpPr>
            <p:cNvPr id="42" name="Oval Callout 41"/>
            <p:cNvSpPr/>
            <p:nvPr/>
          </p:nvSpPr>
          <p:spPr>
            <a:xfrm>
              <a:off x="3482512" y="2177142"/>
              <a:ext cx="532133" cy="449661"/>
            </a:xfrm>
            <a:prstGeom prst="wedgeEllipse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Callout 53"/>
            <p:cNvSpPr/>
            <p:nvPr/>
          </p:nvSpPr>
          <p:spPr>
            <a:xfrm>
              <a:off x="3286974" y="1974473"/>
              <a:ext cx="518699" cy="438309"/>
            </a:xfrm>
            <a:prstGeom prst="wedgeEllipse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88423" y="5496603"/>
            <a:ext cx="5436262" cy="970562"/>
            <a:chOff x="576263" y="2243494"/>
            <a:chExt cx="5436262" cy="970562"/>
          </a:xfrm>
        </p:grpSpPr>
        <p:sp>
          <p:nvSpPr>
            <p:cNvPr id="57" name="Text Placeholder 2"/>
            <p:cNvSpPr txBox="1">
              <a:spLocks/>
            </p:cNvSpPr>
            <p:nvPr/>
          </p:nvSpPr>
          <p:spPr>
            <a:xfrm>
              <a:off x="1771880" y="2278364"/>
              <a:ext cx="4240645" cy="846914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3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Editorial expertise</a:t>
              </a:r>
            </a:p>
            <a:p>
              <a:r>
                <a:rPr lang="en-US" sz="1400" dirty="0"/>
                <a:t>Our global editorial team features regional experts who published more than </a:t>
              </a:r>
              <a:r>
                <a:rPr lang="en-US" sz="1400" b="1" dirty="0">
                  <a:solidFill>
                    <a:schemeClr val="bg2"/>
                  </a:solidFill>
                </a:rPr>
                <a:t>2,000 articles </a:t>
              </a:r>
              <a:r>
                <a:rPr lang="en-US" sz="1400" dirty="0"/>
                <a:t>last year ranging from industry news to career advice.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76263" y="2243494"/>
              <a:ext cx="965194" cy="970562"/>
              <a:chOff x="374400" y="2243494"/>
              <a:chExt cx="965194" cy="97056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74400" y="2243494"/>
                <a:ext cx="965194" cy="97056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91919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837" y="2514157"/>
                <a:ext cx="622300" cy="431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02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Readers see your article on Rigzone website and social channels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Content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761" y="1276518"/>
            <a:ext cx="1695415" cy="2590479"/>
            <a:chOff x="905436" y="1720062"/>
            <a:chExt cx="2543563" cy="3886391"/>
          </a:xfrm>
        </p:grpSpPr>
        <p:grpSp>
          <p:nvGrpSpPr>
            <p:cNvPr id="6" name="Group 5"/>
            <p:cNvGrpSpPr/>
            <p:nvPr/>
          </p:nvGrpSpPr>
          <p:grpSpPr>
            <a:xfrm>
              <a:off x="905436" y="1720062"/>
              <a:ext cx="2543563" cy="3886391"/>
              <a:chOff x="666314" y="2678692"/>
              <a:chExt cx="2433499" cy="37182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6314" y="2678692"/>
                <a:ext cx="2433499" cy="371822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8"/>
              <a:stretch/>
            </p:blipFill>
            <p:spPr>
              <a:xfrm>
                <a:off x="849877" y="3012439"/>
                <a:ext cx="2078756" cy="284522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116717" y="4520657"/>
              <a:ext cx="2119745" cy="474518"/>
            </a:xfrm>
            <a:prstGeom prst="rect">
              <a:avLst/>
            </a:prstGeom>
            <a:noFill/>
            <a:ln w="38100">
              <a:solidFill>
                <a:srgbClr val="FFC6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8755" y="1276519"/>
            <a:ext cx="4093034" cy="2590478"/>
            <a:chOff x="3738442" y="2632656"/>
            <a:chExt cx="4911154" cy="3108265"/>
          </a:xfrm>
        </p:grpSpPr>
        <p:grpSp>
          <p:nvGrpSpPr>
            <p:cNvPr id="13" name="Group 12"/>
            <p:cNvGrpSpPr/>
            <p:nvPr/>
          </p:nvGrpSpPr>
          <p:grpSpPr>
            <a:xfrm>
              <a:off x="3738442" y="2632656"/>
              <a:ext cx="4911154" cy="3108265"/>
              <a:chOff x="2885630" y="1844735"/>
              <a:chExt cx="5568087" cy="3524037"/>
            </a:xfrm>
          </p:grpSpPr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2885630" y="1844735"/>
                <a:ext cx="5568087" cy="3524037"/>
                <a:chOff x="301818" y="1048266"/>
                <a:chExt cx="8478942" cy="4905024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 rot="5400000">
                  <a:off x="2193657" y="29837"/>
                  <a:ext cx="4695264" cy="6732122"/>
                </a:xfrm>
                <a:prstGeom prst="roundRect">
                  <a:avLst>
                    <a:gd name="adj" fmla="val 4061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rot="5400000">
                  <a:off x="2516439" y="165725"/>
                  <a:ext cx="4049703" cy="63205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 rot="5400000">
                  <a:off x="4485102" y="1124675"/>
                  <a:ext cx="112375" cy="1126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" name="Round Same Side Corner Rectangle 19"/>
                <p:cNvSpPr/>
                <p:nvPr/>
              </p:nvSpPr>
              <p:spPr>
                <a:xfrm rot="10800000">
                  <a:off x="301818" y="5574858"/>
                  <a:ext cx="8478942" cy="3784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" name="Round Same Side Corner Rectangle 20"/>
                <p:cNvSpPr/>
                <p:nvPr/>
              </p:nvSpPr>
              <p:spPr>
                <a:xfrm rot="10800000">
                  <a:off x="3988832" y="5574858"/>
                  <a:ext cx="1104915" cy="16867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96"/>
              <a:stretch/>
            </p:blipFill>
            <p:spPr>
              <a:xfrm>
                <a:off x="3616875" y="2040468"/>
                <a:ext cx="4104905" cy="2878665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890162" y="4054987"/>
              <a:ext cx="743694" cy="1254767"/>
            </a:xfrm>
            <a:prstGeom prst="rect">
              <a:avLst/>
            </a:prstGeom>
            <a:noFill/>
            <a:ln w="38100">
              <a:solidFill>
                <a:srgbClr val="FFC6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10540" y="3272948"/>
            <a:ext cx="3813667" cy="900342"/>
            <a:chOff x="2263808" y="3644393"/>
            <a:chExt cx="3813667" cy="90034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63808" y="3644393"/>
              <a:ext cx="47959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3400" y="3655092"/>
              <a:ext cx="0" cy="76872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03649" y="4267736"/>
              <a:ext cx="183003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 Narrow" panose="020B0606020202030204" pitchFamily="34" charset="0"/>
                  <a:cs typeface="Arial Narrow"/>
                </a:rPr>
                <a:t>Sponsored Content Article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743400" y="4423814"/>
              <a:ext cx="8311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516235" y="4360221"/>
              <a:ext cx="150032" cy="150032"/>
            </a:xfrm>
            <a:prstGeom prst="ellipse">
              <a:avLst/>
            </a:prstGeom>
            <a:solidFill>
              <a:srgbClr val="FFC6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921093" y="4408158"/>
              <a:ext cx="15638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771061" y="4348798"/>
              <a:ext cx="150032" cy="150032"/>
            </a:xfrm>
            <a:prstGeom prst="ellipse">
              <a:avLst/>
            </a:prstGeom>
            <a:solidFill>
              <a:srgbClr val="FFC6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077474" y="3813238"/>
              <a:ext cx="1" cy="60459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24" y="3103685"/>
            <a:ext cx="544384" cy="35943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858129" y="1276518"/>
            <a:ext cx="192709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1.17+ million</a:t>
            </a:r>
            <a:br>
              <a:rPr lang="en-US" sz="1600" dirty="0"/>
            </a:br>
            <a:r>
              <a:rPr lang="en-US" sz="1600" dirty="0"/>
              <a:t>global monthly </a:t>
            </a:r>
            <a:br>
              <a:rPr lang="en-US" sz="1600" dirty="0"/>
            </a:br>
            <a:r>
              <a:rPr lang="en-US" sz="1600" dirty="0"/>
              <a:t>site visits</a:t>
            </a:r>
          </a:p>
          <a:p>
            <a:endParaRPr lang="en-US" sz="1600" dirty="0"/>
          </a:p>
          <a:p>
            <a:r>
              <a:rPr lang="en-US" sz="20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1.93+ million</a:t>
            </a:r>
            <a:br>
              <a:rPr lang="en-US" sz="1600" b="1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1600" dirty="0"/>
              <a:t>email subscribers</a:t>
            </a:r>
          </a:p>
          <a:p>
            <a:endParaRPr lang="en-US" sz="15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92762" y="5485649"/>
            <a:ext cx="5571422" cy="1026634"/>
            <a:chOff x="576263" y="4906363"/>
            <a:chExt cx="5571422" cy="1026634"/>
          </a:xfrm>
        </p:grpSpPr>
        <p:sp>
          <p:nvSpPr>
            <p:cNvPr id="51" name="Text Placeholder 2"/>
            <p:cNvSpPr txBox="1">
              <a:spLocks/>
            </p:cNvSpPr>
            <p:nvPr/>
          </p:nvSpPr>
          <p:spPr>
            <a:xfrm>
              <a:off x="1771879" y="4944614"/>
              <a:ext cx="4375806" cy="988383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6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Engagement through networks</a:t>
              </a:r>
            </a:p>
            <a:p>
              <a:r>
                <a:rPr lang="en-US" sz="1400" dirty="0"/>
                <a:t>Our global engagement team will amplify content through a range of </a:t>
              </a:r>
              <a:r>
                <a:rPr lang="en-US" sz="1400" b="1" dirty="0">
                  <a:solidFill>
                    <a:schemeClr val="bg2"/>
                  </a:solidFill>
                </a:rPr>
                <a:t>email and social media channels</a:t>
              </a:r>
              <a:r>
                <a:rPr lang="en-US" sz="1400" dirty="0"/>
                <a:t> to reach the widest relevant audience.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76263" y="4906363"/>
              <a:ext cx="965194" cy="970562"/>
              <a:chOff x="374400" y="4906363"/>
              <a:chExt cx="965194" cy="970562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74400" y="4906363"/>
                <a:ext cx="965194" cy="97056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91919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441" y="5175208"/>
                <a:ext cx="713858" cy="432871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576263" y="4354895"/>
            <a:ext cx="8208961" cy="925760"/>
            <a:chOff x="576263" y="1210237"/>
            <a:chExt cx="8208961" cy="925760"/>
          </a:xfrm>
        </p:grpSpPr>
        <p:sp>
          <p:nvSpPr>
            <p:cNvPr id="64" name="Rectangle 63"/>
            <p:cNvSpPr/>
            <p:nvPr/>
          </p:nvSpPr>
          <p:spPr>
            <a:xfrm>
              <a:off x="576263" y="1210237"/>
              <a:ext cx="8208961" cy="92576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340">
              <a:off x="881078" y="1231217"/>
              <a:ext cx="1186475" cy="883235"/>
            </a:xfrm>
            <a:prstGeom prst="rect">
              <a:avLst/>
            </a:prstGeom>
          </p:spPr>
        </p:pic>
        <p:pic>
          <p:nvPicPr>
            <p:cNvPr id="43" name="Picture 42" descr="faceboo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87" y="1335947"/>
              <a:ext cx="596900" cy="650620"/>
            </a:xfrm>
            <a:prstGeom prst="rect">
              <a:avLst/>
            </a:prstGeom>
          </p:spPr>
        </p:pic>
        <p:pic>
          <p:nvPicPr>
            <p:cNvPr id="44" name="Picture 43" descr="twitt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766" y="1343253"/>
              <a:ext cx="605080" cy="659538"/>
            </a:xfrm>
            <a:prstGeom prst="rect">
              <a:avLst/>
            </a:prstGeom>
          </p:spPr>
        </p:pic>
        <p:pic>
          <p:nvPicPr>
            <p:cNvPr id="45" name="Picture 44" descr="linkedi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57" y="1322662"/>
              <a:ext cx="596900" cy="650620"/>
            </a:xfrm>
            <a:prstGeom prst="rect">
              <a:avLst/>
            </a:prstGeom>
          </p:spPr>
        </p:pic>
        <p:sp>
          <p:nvSpPr>
            <p:cNvPr id="55" name="Text Placeholder 2"/>
            <p:cNvSpPr txBox="1">
              <a:spLocks/>
            </p:cNvSpPr>
            <p:nvPr/>
          </p:nvSpPr>
          <p:spPr>
            <a:xfrm>
              <a:off x="3359394" y="1425350"/>
              <a:ext cx="1122424" cy="457941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6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183,000+</a:t>
              </a:r>
              <a:br>
                <a:rPr lang="en-US" dirty="0"/>
              </a:br>
              <a:r>
                <a:rPr lang="en-US" sz="1600" dirty="0"/>
                <a:t>page likes</a:t>
              </a:r>
            </a:p>
            <a:p>
              <a:endParaRPr lang="en-US" dirty="0"/>
            </a:p>
          </p:txBody>
        </p:sp>
        <p:sp>
          <p:nvSpPr>
            <p:cNvPr id="56" name="Text Placeholder 2"/>
            <p:cNvSpPr txBox="1">
              <a:spLocks/>
            </p:cNvSpPr>
            <p:nvPr/>
          </p:nvSpPr>
          <p:spPr>
            <a:xfrm>
              <a:off x="5491904" y="1435183"/>
              <a:ext cx="892776" cy="457941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6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97,000+</a:t>
              </a:r>
              <a:br>
                <a:rPr lang="en-US" dirty="0"/>
              </a:br>
              <a:r>
                <a:rPr lang="en-US" sz="1600" dirty="0"/>
                <a:t>followers</a:t>
              </a:r>
            </a:p>
            <a:p>
              <a:endParaRPr lang="en-US" dirty="0"/>
            </a:p>
          </p:txBody>
        </p:sp>
        <p:sp>
          <p:nvSpPr>
            <p:cNvPr id="57" name="Text Placeholder 2"/>
            <p:cNvSpPr txBox="1">
              <a:spLocks/>
            </p:cNvSpPr>
            <p:nvPr/>
          </p:nvSpPr>
          <p:spPr>
            <a:xfrm>
              <a:off x="7573605" y="1425350"/>
              <a:ext cx="886814" cy="457941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6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179,000+</a:t>
              </a:r>
              <a:br>
                <a:rPr lang="en-US" dirty="0"/>
              </a:br>
              <a:r>
                <a:rPr lang="en-US" sz="1600" dirty="0"/>
                <a:t>followers</a:t>
              </a:r>
            </a:p>
            <a:p>
              <a:endParaRPr lang="en-US" dirty="0"/>
            </a:p>
          </p:txBody>
        </p:sp>
        <p:pic>
          <p:nvPicPr>
            <p:cNvPr id="63" name="Picture 62" descr="rzone RGB rough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400" y="1512027"/>
              <a:ext cx="632497" cy="191299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BD4354E-B524-49BC-B99C-A56BF9AB3228}"/>
              </a:ext>
            </a:extLst>
          </p:cNvPr>
          <p:cNvSpPr/>
          <p:nvPr/>
        </p:nvSpPr>
        <p:spPr>
          <a:xfrm>
            <a:off x="451069" y="655987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</a:rPr>
              <a:t>Source: Rigzone database, Q4 2019 | Social Media Official Channels </a:t>
            </a:r>
          </a:p>
        </p:txBody>
      </p:sp>
    </p:spTree>
    <p:extLst>
      <p:ext uri="{BB962C8B-B14F-4D97-AF65-F5344CB8AC3E}">
        <p14:creationId xmlns:p14="http://schemas.microsoft.com/office/powerpoint/2010/main" val="285359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impact is measured through campaign reporting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Content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263" y="3339850"/>
            <a:ext cx="5400674" cy="1825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263" y="1281230"/>
            <a:ext cx="5364163" cy="1846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92837" y="1258957"/>
            <a:ext cx="2592387" cy="3906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24606" y="1570102"/>
            <a:ext cx="2459944" cy="127668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2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Total and average time on page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How much time did a reader spend engaging with your content?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413016" y="1570102"/>
            <a:ext cx="2473394" cy="143435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2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Social engagement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How many people liked, shared, commented,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tweeted about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your content?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924606" y="3667256"/>
            <a:ext cx="2447925" cy="104929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2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Total page views and engagement rate (%)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How many people looked at your content?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73" y="3625273"/>
            <a:ext cx="1115630" cy="1540401"/>
          </a:xfrm>
          <a:prstGeom prst="rect">
            <a:avLst/>
          </a:prstGeom>
        </p:spPr>
      </p:pic>
      <p:pic>
        <p:nvPicPr>
          <p:cNvPr id="36" name="Picture 35" descr="faceboo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588">
            <a:off x="6528064" y="3299413"/>
            <a:ext cx="354366" cy="386259"/>
          </a:xfrm>
          <a:prstGeom prst="rect">
            <a:avLst/>
          </a:prstGeom>
        </p:spPr>
      </p:pic>
      <p:pic>
        <p:nvPicPr>
          <p:cNvPr id="37" name="Picture 36" descr="twit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927">
            <a:off x="7313293" y="2986041"/>
            <a:ext cx="351473" cy="383106"/>
          </a:xfrm>
          <a:prstGeom prst="rect">
            <a:avLst/>
          </a:prstGeom>
        </p:spPr>
      </p:pic>
      <p:pic>
        <p:nvPicPr>
          <p:cNvPr id="38" name="Picture 37" descr="linkedi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43">
            <a:off x="8129579" y="3282817"/>
            <a:ext cx="347667" cy="378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3614845"/>
            <a:ext cx="2599107" cy="1611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6"/>
          <a:stretch/>
        </p:blipFill>
        <p:spPr>
          <a:xfrm>
            <a:off x="4627282" y="1254329"/>
            <a:ext cx="1313143" cy="18739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89329" y="5477132"/>
            <a:ext cx="5727094" cy="1018606"/>
            <a:chOff x="576263" y="3574929"/>
            <a:chExt cx="5727094" cy="1018606"/>
          </a:xfrm>
        </p:grpSpPr>
        <p:sp>
          <p:nvSpPr>
            <p:cNvPr id="23" name="Text Placeholder 2"/>
            <p:cNvSpPr txBox="1">
              <a:spLocks/>
            </p:cNvSpPr>
            <p:nvPr/>
          </p:nvSpPr>
          <p:spPr>
            <a:xfrm>
              <a:off x="1771879" y="3614926"/>
              <a:ext cx="4531478" cy="978609"/>
            </a:xfrm>
            <a:prstGeom prst="rect">
              <a:avLst/>
            </a:prstGeom>
          </p:spPr>
          <p:txBody>
            <a:bodyPr wrap="square"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2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1"/>
                  </a:solidFill>
                  <a:latin typeface="Arial Narrow" charset="0"/>
                  <a:ea typeface="Arial Narrow" charset="0"/>
                  <a:cs typeface="Arial Narrow" charset="0"/>
                </a:rPr>
                <a:t>Audience insight</a:t>
              </a:r>
            </a:p>
            <a:p>
              <a:r>
                <a:rPr lang="en-US" sz="1400" dirty="0"/>
                <a:t>We’ve been communicating with our audience since </a:t>
              </a:r>
              <a:r>
                <a:rPr lang="en-US" sz="1400" b="1" dirty="0">
                  <a:solidFill>
                    <a:schemeClr val="bg2"/>
                  </a:solidFill>
                </a:rPr>
                <a:t>2009</a:t>
              </a:r>
              <a:r>
                <a:rPr lang="en-US" sz="1400" dirty="0"/>
                <a:t>. We understand what interests them and, ultimately, which topics could generate the most engagement.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76263" y="3574929"/>
              <a:ext cx="965194" cy="970562"/>
              <a:chOff x="374400" y="3574929"/>
              <a:chExt cx="965194" cy="97056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74400" y="3574929"/>
                <a:ext cx="965194" cy="97056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91919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988" y="3812972"/>
                <a:ext cx="505126" cy="470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702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Sponsored Content works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  <a:p>
            <a:r>
              <a:rPr lang="en-US" dirty="0"/>
              <a:t>Content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7148" y="3801971"/>
            <a:ext cx="3997501" cy="400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bIns="108000" rtlCol="0" anchor="ctr"/>
          <a:lstStyle/>
          <a:p>
            <a:pPr marL="365760" lvl="0"/>
            <a:r>
              <a:rPr lang="en-GB" sz="1400" dirty="0">
                <a:solidFill>
                  <a:schemeClr val="bg1"/>
                </a:solidFill>
                <a:cs typeface="Arial Narrow"/>
              </a:rPr>
              <a:t>Shared through </a:t>
            </a:r>
            <a:r>
              <a:rPr lang="en-GB" sz="1400" dirty="0" err="1">
                <a:solidFill>
                  <a:schemeClr val="bg1"/>
                </a:solidFill>
                <a:cs typeface="Arial Narrow"/>
              </a:rPr>
              <a:t>Rigzone</a:t>
            </a:r>
            <a:r>
              <a:rPr lang="en-GB" sz="1400" dirty="0">
                <a:solidFill>
                  <a:schemeClr val="bg1"/>
                </a:solidFill>
                <a:cs typeface="Arial Narrow"/>
              </a:rPr>
              <a:t> &amp; client networks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7149" y="4293436"/>
            <a:ext cx="3997501" cy="6058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pPr lvl="0"/>
            <a:r>
              <a:rPr lang="en-GB" sz="1100" b="1" dirty="0">
                <a:solidFill>
                  <a:schemeClr val="accent1"/>
                </a:solidFill>
                <a:cs typeface="Arial Narrow"/>
              </a:rPr>
              <a:t>Audience reads, shares, </a:t>
            </a:r>
            <a:br>
              <a:rPr lang="en-GB" sz="1100" b="1" dirty="0">
                <a:solidFill>
                  <a:schemeClr val="accent1"/>
                </a:solidFill>
                <a:cs typeface="Arial Narrow"/>
              </a:rPr>
            </a:br>
            <a:r>
              <a:rPr lang="en-GB" sz="1100" b="1" dirty="0">
                <a:solidFill>
                  <a:schemeClr val="accent1"/>
                </a:solidFill>
                <a:cs typeface="Arial Narrow"/>
              </a:rPr>
              <a:t>likes and comments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2199" y="3011013"/>
            <a:ext cx="3991000" cy="68814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bIns="108000" rtlCol="0" anchor="b"/>
          <a:lstStyle/>
          <a:p>
            <a:pPr lvl="0" algn="ctr"/>
            <a:r>
              <a:rPr lang="en-GB" sz="1200" dirty="0">
                <a:solidFill>
                  <a:srgbClr val="FFFFFF"/>
                </a:solidFill>
                <a:cs typeface="Arial Narrow"/>
              </a:rPr>
              <a:t>v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5873" y="5003017"/>
            <a:ext cx="3997325" cy="1252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bIns="108000" rtlCol="0" anchor="b"/>
          <a:lstStyle/>
          <a:p>
            <a:pPr lvl="0" algn="ctr"/>
            <a:endParaRPr lang="en-GB" sz="1200" dirty="0">
              <a:solidFill>
                <a:srgbClr val="FFFFFF"/>
              </a:solidFill>
              <a:cs typeface="Arial Narrow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73603" y="3095653"/>
            <a:ext cx="849191" cy="597780"/>
            <a:chOff x="4526075" y="2785542"/>
            <a:chExt cx="1864372" cy="1432539"/>
          </a:xfrm>
        </p:grpSpPr>
        <p:grpSp>
          <p:nvGrpSpPr>
            <p:cNvPr id="35" name="Group 34"/>
            <p:cNvGrpSpPr/>
            <p:nvPr/>
          </p:nvGrpSpPr>
          <p:grpSpPr>
            <a:xfrm>
              <a:off x="4526075" y="2785542"/>
              <a:ext cx="1864372" cy="1432539"/>
              <a:chOff x="2744249" y="1420546"/>
              <a:chExt cx="2984101" cy="2292906"/>
            </a:xfrm>
          </p:grpSpPr>
          <p:sp>
            <p:nvSpPr>
              <p:cNvPr id="36" name="Rounded Rectangle 35"/>
              <p:cNvSpPr/>
              <p:nvPr/>
            </p:nvSpPr>
            <p:spPr>
              <a:xfrm rot="5400000">
                <a:off x="3195683" y="969112"/>
                <a:ext cx="2081234" cy="2984101"/>
              </a:xfrm>
              <a:prstGeom prst="roundRect">
                <a:avLst>
                  <a:gd name="adj" fmla="val 406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3446462" y="1009772"/>
                <a:ext cx="1579678" cy="2772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3854180" y="3496266"/>
                <a:ext cx="764242" cy="217186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5400000">
                <a:off x="4186381" y="1502257"/>
                <a:ext cx="58998" cy="59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41" name="Picture 40" descr="rzone RGB roug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078" y="3176607"/>
              <a:ext cx="1348368" cy="445144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1325484" y="3094292"/>
            <a:ext cx="1854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schemeClr val="tx2"/>
                </a:solidFill>
                <a:cs typeface="Arial Narrow"/>
              </a:rPr>
              <a:t>Article is published on Rigzone.com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26923" y="5201549"/>
            <a:ext cx="1464876" cy="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schemeClr val="tx2"/>
                </a:solidFill>
                <a:cs typeface="Arial Narrow"/>
              </a:rPr>
              <a:t>Generate engagement with your brand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149" y="1031531"/>
            <a:ext cx="2124000" cy="13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t"/>
          <a:lstStyle/>
          <a:p>
            <a:pPr lvl="0" algn="ctr"/>
            <a:endParaRPr lang="en-GB" sz="120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3770" y="1031531"/>
            <a:ext cx="1759428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bIns="108000" rtlCol="0" anchor="b"/>
          <a:lstStyle/>
          <a:p>
            <a:pPr lvl="0"/>
            <a:br>
              <a:rPr lang="en-GB" sz="1100" dirty="0">
                <a:solidFill>
                  <a:srgbClr val="FFFFFF"/>
                </a:solidFill>
                <a:cs typeface="Arial Narrow"/>
              </a:rPr>
            </a:br>
            <a:r>
              <a:rPr lang="en-GB" sz="1100" dirty="0">
                <a:solidFill>
                  <a:srgbClr val="FFFFFF"/>
                </a:solidFill>
                <a:cs typeface="Arial Narrow"/>
              </a:rPr>
              <a:t>Shape your themes and build articles with our expert content team</a:t>
            </a: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2"/>
          <a:stretch/>
        </p:blipFill>
        <p:spPr>
          <a:xfrm>
            <a:off x="2404535" y="5228419"/>
            <a:ext cx="2035193" cy="102692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48" y="922669"/>
            <a:ext cx="545678" cy="770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51179"/>
          <a:stretch/>
        </p:blipFill>
        <p:spPr>
          <a:xfrm>
            <a:off x="2447419" y="4351942"/>
            <a:ext cx="1126185" cy="53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102" y="1185607"/>
            <a:ext cx="166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Define the objective and theme of the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667" y="982022"/>
            <a:ext cx="60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EB542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58438" y="3129901"/>
            <a:ext cx="471873" cy="471873"/>
          </a:xfrm>
          <a:prstGeom prst="ellipse">
            <a:avLst/>
          </a:prstGeom>
          <a:noFill/>
          <a:ln w="31750">
            <a:solidFill>
              <a:srgbClr val="EFB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EB542"/>
                </a:solidFill>
                <a:cs typeface="Arial Narrow"/>
              </a:rPr>
              <a:t>4</a:t>
            </a:r>
            <a:endParaRPr lang="en-US" sz="2200" dirty="0"/>
          </a:p>
        </p:txBody>
      </p:sp>
      <p:sp>
        <p:nvSpPr>
          <p:cNvPr id="52" name="Rectangle 51"/>
          <p:cNvSpPr/>
          <p:nvPr/>
        </p:nvSpPr>
        <p:spPr>
          <a:xfrm>
            <a:off x="576263" y="2474544"/>
            <a:ext cx="3997501" cy="44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bIns="108000" rtlCol="0" anchor="ctr"/>
          <a:lstStyle/>
          <a:p>
            <a:pPr marL="365760" lvl="0"/>
            <a:r>
              <a:rPr lang="en-GB" sz="1500" dirty="0">
                <a:solidFill>
                  <a:srgbClr val="FFFFFF"/>
                </a:solidFill>
                <a:cs typeface="Arial Narrow"/>
              </a:rPr>
              <a:t>Article approved by you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18524"/>
              </p:ext>
            </p:extLst>
          </p:nvPr>
        </p:nvGraphicFramePr>
        <p:xfrm>
          <a:off x="4867879" y="1255034"/>
          <a:ext cx="3903983" cy="4646141"/>
        </p:xfrm>
        <a:graphic>
          <a:graphicData uri="http://schemas.openxmlformats.org/drawingml/2006/table">
            <a:tbl>
              <a:tblPr bandRow="1"/>
              <a:tblGrid>
                <a:gridCol w="162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SG" sz="1400" b="1" dirty="0">
                          <a:solidFill>
                            <a:srgbClr val="FFC627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Overview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Georgia"/>
                      </a:endParaRPr>
                    </a:p>
                  </a:txBody>
                  <a:tcPr marL="65270" marR="6527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G" sz="1400" b="1" dirty="0">
                          <a:solidFill>
                            <a:srgbClr val="FFC627"/>
                          </a:solidFill>
                          <a:effectLst/>
                          <a:latin typeface="Arial Narrow" panose="020B0606020202030204" pitchFamily="34" charset="0"/>
                          <a:cs typeface="Arial"/>
                        </a:rPr>
                        <a:t>Details</a:t>
                      </a:r>
                      <a:endParaRPr lang="en-GB" sz="1400" b="1" dirty="0">
                        <a:solidFill>
                          <a:srgbClr val="FFC627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5270" marR="65270" marT="0" marB="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Content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Tailored articles written by Rigzone staff to specifically engage your target audience and achieve your messaging objectives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Campaign Duration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4</a:t>
                      </a:r>
                      <a:r>
                        <a:rPr lang="en-SG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 </a:t>
                      </a: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weeks highlighted as a sponsored article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Client Content Control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Final sign off on topic, headline, article copy and images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Label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Sponsored Content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Byline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Client name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Amplification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 of Content, Social Networks</a:t>
                      </a: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4</a:t>
                      </a:r>
                      <a:r>
                        <a:rPr lang="en-SG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 </a:t>
                      </a: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weeks </a:t>
                      </a:r>
                      <a:r>
                        <a:rPr kumimoji="0" lang="en-SG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 Narrow"/>
                        </a:rPr>
                        <a:t>of amplification 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Locations</a:t>
                      </a: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Geo-targeted</a:t>
                      </a: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9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Companion Banner Ads to Wrap Article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Artwork provided by client</a:t>
                      </a:r>
                    </a:p>
                  </a:txBody>
                  <a:tcPr marL="65270" marR="6527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Super </a:t>
                      </a: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Leaderboard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 970x90 Medium Rectangle 300x250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Footer Banner 728 x 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Mincho" panose="02020609040205080304" pitchFamily="49" charset="-128"/>
                          <a:cs typeface="Arial Narrow"/>
                        </a:rPr>
                        <a:t>PNG, JPG, GIF |  File size &gt;80KB</a:t>
                      </a: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Measurement &amp; Reporting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Total page views, </a:t>
                      </a:r>
                      <a:r>
                        <a:rPr lang="en-SG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average time on page, </a:t>
                      </a:r>
                      <a:r>
                        <a:rPr lang="en-SG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 Narrow"/>
                        </a:rPr>
                        <a:t>social engagement</a:t>
                      </a:r>
                    </a:p>
                  </a:txBody>
                  <a:tcPr marL="144000" marR="144000" marT="36000" marB="36000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88463" y="905298"/>
            <a:ext cx="1253868" cy="295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80"/>
              </a:lnSpc>
            </a:pPr>
            <a:r>
              <a:rPr lang="en-GB" sz="2000" b="1" dirty="0">
                <a:solidFill>
                  <a:srgbClr val="6DABE4"/>
                </a:solidFill>
                <a:latin typeface="+mj-lt"/>
                <a:ea typeface="Arial Narrow" charset="0"/>
                <a:cs typeface="Arial Narrow" charset="0"/>
              </a:rPr>
              <a:t>Features</a:t>
            </a:r>
          </a:p>
        </p:txBody>
      </p:sp>
      <p:sp>
        <p:nvSpPr>
          <p:cNvPr id="56" name="Oval 55"/>
          <p:cNvSpPr/>
          <p:nvPr/>
        </p:nvSpPr>
        <p:spPr>
          <a:xfrm>
            <a:off x="2986503" y="1201378"/>
            <a:ext cx="471873" cy="471873"/>
          </a:xfrm>
          <a:prstGeom prst="ellipse">
            <a:avLst/>
          </a:prstGeom>
          <a:noFill/>
          <a:ln w="31750">
            <a:solidFill>
              <a:srgbClr val="EFB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EB542"/>
                </a:solidFill>
                <a:cs typeface="Arial Narrow"/>
              </a:rPr>
              <a:t>2</a:t>
            </a:r>
            <a:endParaRPr lang="en-US" sz="22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41" y="1766178"/>
            <a:ext cx="484243" cy="77334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73874" y="5055015"/>
            <a:ext cx="60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9" name="Oval 58"/>
          <p:cNvSpPr/>
          <p:nvPr/>
        </p:nvSpPr>
        <p:spPr>
          <a:xfrm>
            <a:off x="3805150" y="4364927"/>
            <a:ext cx="471873" cy="471873"/>
          </a:xfrm>
          <a:prstGeom prst="ellipse">
            <a:avLst/>
          </a:prstGeom>
          <a:noFill/>
          <a:ln w="31750">
            <a:solidFill>
              <a:srgbClr val="1E5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1E5B9C"/>
                </a:solidFill>
                <a:cs typeface="Arial Narrow"/>
              </a:rPr>
              <a:t>6</a:t>
            </a:r>
            <a:endParaRPr lang="en-US" sz="2200" dirty="0">
              <a:solidFill>
                <a:srgbClr val="1E5B9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453" y="3749221"/>
            <a:ext cx="370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  <a:cs typeface="Arial Narrow"/>
              </a:rPr>
              <a:t>5</a:t>
            </a:r>
            <a:endParaRPr lang="en-US" sz="2600" dirty="0"/>
          </a:p>
        </p:txBody>
      </p:sp>
      <p:sp>
        <p:nvSpPr>
          <p:cNvPr id="61" name="Rectangle 60"/>
          <p:cNvSpPr/>
          <p:nvPr/>
        </p:nvSpPr>
        <p:spPr>
          <a:xfrm>
            <a:off x="647978" y="2428473"/>
            <a:ext cx="370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FFFFFF"/>
                </a:solidFill>
                <a:cs typeface="Arial Narrow"/>
              </a:rPr>
              <a:t>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07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76262" y="1114051"/>
            <a:ext cx="8328025" cy="494601"/>
          </a:xfrm>
          <a:prstGeom prst="rect">
            <a:avLst/>
          </a:prstGeom>
          <a:solidFill>
            <a:srgbClr val="17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5007429" y="1709673"/>
            <a:ext cx="3896858" cy="1945166"/>
          </a:xfrm>
          <a:prstGeom prst="rect">
            <a:avLst/>
          </a:prstGeom>
          <a:solidFill>
            <a:schemeClr val="bg2"/>
          </a:solidFill>
        </p:spPr>
        <p:txBody>
          <a:bodyPr wrap="square" lIns="216000" tIns="216000" rIns="144000" bIns="144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3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Career Managers</a:t>
            </a:r>
            <a:endParaRPr lang="en-US" sz="200" dirty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Happy in their role, but open to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new opportunities </a:t>
            </a:r>
          </a:p>
          <a:p>
            <a:pPr lvl="1"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Read industry news and content</a:t>
            </a:r>
          </a:p>
          <a:p>
            <a:pPr lvl="1"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Look at relevant / interesting jobs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Oil and gas professionals who are…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you reach on </a:t>
            </a:r>
            <a:r>
              <a:rPr lang="en-US" dirty="0" err="1"/>
              <a:t>Rigzone</a:t>
            </a:r>
            <a:r>
              <a:rPr lang="en-US" dirty="0"/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262" y="1709672"/>
            <a:ext cx="4343742" cy="1945166"/>
          </a:xfrm>
          <a:solidFill>
            <a:srgbClr val="1E5C9C"/>
          </a:solidFill>
        </p:spPr>
        <p:txBody>
          <a:bodyPr lIns="216000" tIns="216000" rIns="144000" bIns="144000"/>
          <a:lstStyle/>
          <a:p>
            <a:r>
              <a:rPr lang="en-US" sz="2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Active Job Seekers</a:t>
            </a:r>
            <a:endParaRPr lang="en-US" sz="200" dirty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Actively looking for a new job</a:t>
            </a:r>
            <a:endParaRPr lang="en-US" sz="200" dirty="0">
              <a:solidFill>
                <a:schemeClr val="bg1"/>
              </a:solidFill>
            </a:endParaRPr>
          </a:p>
          <a:p>
            <a:pPr marL="194310" lvl="1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Typically use </a:t>
            </a:r>
            <a:r>
              <a:rPr lang="en-US" sz="1400" dirty="0" err="1">
                <a:solidFill>
                  <a:schemeClr val="bg1"/>
                </a:solidFill>
              </a:rPr>
              <a:t>Rigzone</a:t>
            </a:r>
            <a:r>
              <a:rPr lang="en-US" sz="1400" dirty="0">
                <a:solidFill>
                  <a:schemeClr val="bg1"/>
                </a:solidFill>
              </a:rPr>
              <a:t> frequently</a:t>
            </a:r>
            <a:endParaRPr lang="en-US" sz="200" dirty="0">
              <a:solidFill>
                <a:schemeClr val="bg1"/>
              </a:solidFill>
            </a:endParaRPr>
          </a:p>
          <a:p>
            <a:pPr lvl="1">
              <a:spcBef>
                <a:spcPts val="700"/>
              </a:spcBef>
              <a:buClr>
                <a:schemeClr val="accent2"/>
              </a:buClr>
            </a:pPr>
            <a:r>
              <a:rPr lang="en-US" sz="1400" dirty="0">
                <a:solidFill>
                  <a:schemeClr val="bg1"/>
                </a:solidFill>
              </a:rPr>
              <a:t>Search / apply for jobs;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maintain updated resume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" b="6946"/>
          <a:stretch/>
        </p:blipFill>
        <p:spPr>
          <a:xfrm>
            <a:off x="3877738" y="2625687"/>
            <a:ext cx="1043670" cy="1029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7567" b="74479"/>
          <a:stretch/>
        </p:blipFill>
        <p:spPr>
          <a:xfrm>
            <a:off x="7859268" y="2629318"/>
            <a:ext cx="1045034" cy="10291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1592" y="6412164"/>
            <a:ext cx="6087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  <a:latin typeface="Arial" charset="0"/>
                <a:ea typeface="Arial" charset="0"/>
                <a:cs typeface="Arial" charset="0"/>
              </a:rPr>
              <a:t>Sources: Rigzone Employer Brand Survey, 2016 | </a:t>
            </a:r>
            <a:r>
              <a:rPr lang="en-GB" sz="800" dirty="0">
                <a:solidFill>
                  <a:srgbClr val="C4C4C4"/>
                </a:solidFill>
                <a:latin typeface="Arial" charset="0"/>
                <a:ea typeface="Arial" charset="0"/>
                <a:cs typeface="Arial" charset="0"/>
              </a:rPr>
              <a:t>Candidate database and Google Analytics, Q4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531" y="1185713"/>
            <a:ext cx="552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cs typeface="Helvetica" panose="020B0604020202020204" pitchFamily="34" charset="0"/>
              </a:rPr>
              <a:t>14.3K+  new members added each month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6262" y="4922986"/>
            <a:ext cx="8489478" cy="1198611"/>
            <a:chOff x="576262" y="3101611"/>
            <a:chExt cx="8489478" cy="1198611"/>
          </a:xfrm>
        </p:grpSpPr>
        <p:sp>
          <p:nvSpPr>
            <p:cNvPr id="13" name="Rectangle 12"/>
            <p:cNvSpPr/>
            <p:nvPr/>
          </p:nvSpPr>
          <p:spPr>
            <a:xfrm>
              <a:off x="576262" y="3138854"/>
              <a:ext cx="8328025" cy="1116623"/>
            </a:xfrm>
            <a:prstGeom prst="rect">
              <a:avLst/>
            </a:prstGeom>
            <a:solidFill>
              <a:srgbClr val="FEB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alphaModFix amt="18000"/>
            </a:blip>
            <a:srcRect l="4475" t="15427" r="2520" b="13946"/>
            <a:stretch/>
          </p:blipFill>
          <p:spPr>
            <a:xfrm>
              <a:off x="576263" y="3101611"/>
              <a:ext cx="3197860" cy="1198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692768" y="3277621"/>
              <a:ext cx="111639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55%</a:t>
              </a:r>
              <a:br>
                <a:rPr lang="en-US" sz="2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Americas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9166" y="3277620"/>
              <a:ext cx="156525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23%</a:t>
              </a:r>
              <a:br>
                <a:rPr lang="en-US" sz="2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Europe/Africa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09308" y="3270786"/>
              <a:ext cx="156525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13%</a:t>
              </a:r>
              <a:br>
                <a:rPr lang="en-US" sz="2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Middle East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00485" y="3255089"/>
              <a:ext cx="156525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9%</a:t>
              </a:r>
              <a:br>
                <a:rPr lang="en-US" sz="2000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APAC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7304" y="3820603"/>
            <a:ext cx="8017921" cy="1084905"/>
            <a:chOff x="767304" y="4911155"/>
            <a:chExt cx="8017921" cy="1084905"/>
          </a:xfrm>
        </p:grpSpPr>
        <p:sp>
          <p:nvSpPr>
            <p:cNvPr id="28" name="Rectangle 27"/>
            <p:cNvSpPr/>
            <p:nvPr/>
          </p:nvSpPr>
          <p:spPr>
            <a:xfrm>
              <a:off x="1749420" y="5013306"/>
              <a:ext cx="17156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4.3+ million</a:t>
              </a:r>
              <a:b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global members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2418" y="5013306"/>
              <a:ext cx="171938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1.2+ million</a:t>
              </a:r>
              <a:b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average monthly site visits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33716" y="5013306"/>
              <a:ext cx="14515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  <a:t>1.9+ million</a:t>
              </a:r>
              <a:br>
                <a:rPr lang="en-US" b="1" dirty="0">
                  <a:solidFill>
                    <a:schemeClr val="tx2"/>
                  </a:solidFill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active profiles 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67304" y="4918086"/>
              <a:ext cx="965194" cy="970562"/>
              <a:chOff x="375988" y="5018906"/>
              <a:chExt cx="965194" cy="97056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75988" y="5018906"/>
                <a:ext cx="965194" cy="97056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91919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013" y="5200656"/>
                <a:ext cx="605050" cy="687792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322335" y="4918086"/>
              <a:ext cx="965194" cy="970562"/>
              <a:chOff x="6027930" y="5034899"/>
              <a:chExt cx="965194" cy="97056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027930" y="5034899"/>
                <a:ext cx="965194" cy="97056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91919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6052" y="5177280"/>
                <a:ext cx="488950" cy="685800"/>
              </a:xfrm>
              <a:prstGeom prst="rect">
                <a:avLst/>
              </a:prstGeom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20144" y="4911155"/>
              <a:ext cx="958444" cy="1084905"/>
            </a:xfrm>
            <a:prstGeom prst="rect">
              <a:avLst/>
            </a:prstGeom>
          </p:spPr>
        </p:pic>
      </p:grpSp>
      <p:sp>
        <p:nvSpPr>
          <p:cNvPr id="48" name="Oval 47"/>
          <p:cNvSpPr/>
          <p:nvPr/>
        </p:nvSpPr>
        <p:spPr>
          <a:xfrm>
            <a:off x="7055525" y="582272"/>
            <a:ext cx="1490133" cy="1490133"/>
          </a:xfrm>
          <a:prstGeom prst="ellipse">
            <a:avLst/>
          </a:prstGeom>
          <a:solidFill>
            <a:srgbClr val="EFB727"/>
          </a:solidFill>
          <a:ln w="381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85%</a:t>
            </a:r>
            <a:br>
              <a:rPr lang="en-GB" sz="11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GB" sz="11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are actively looking </a:t>
            </a:r>
            <a:r>
              <a:rPr lang="en-GB" sz="11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for a job or </a:t>
            </a:r>
            <a:r>
              <a:rPr lang="en-GB" sz="11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managing their career*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A70B0-4375-4E39-89F0-710848212587}"/>
              </a:ext>
            </a:extLst>
          </p:cNvPr>
          <p:cNvSpPr txBox="1"/>
          <p:nvPr/>
        </p:nvSpPr>
        <p:spPr>
          <a:xfrm>
            <a:off x="589369" y="5283234"/>
            <a:ext cx="27196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AUDIENCE BY REGION</a:t>
            </a:r>
          </a:p>
          <a:p>
            <a:r>
              <a:rPr lang="en-GB" sz="800" b="1" dirty="0">
                <a:solidFill>
                  <a:schemeClr val="bg1"/>
                </a:solidFill>
              </a:rPr>
              <a:t>*% of Total Visits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6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34938"/>
              </p:ext>
            </p:extLst>
          </p:nvPr>
        </p:nvGraphicFramePr>
        <p:xfrm>
          <a:off x="717508" y="1336413"/>
          <a:ext cx="2081829" cy="18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17" y="1282313"/>
            <a:ext cx="1894055" cy="19046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26050" y="3365247"/>
            <a:ext cx="3195637" cy="2556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Experienced industry experts within all sectors 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0889" y="1676153"/>
            <a:ext cx="1268316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83ABE2"/>
                </a:solidFill>
                <a:cs typeface="Arial Narrow"/>
              </a:rPr>
              <a:t>29%</a:t>
            </a:r>
            <a:br>
              <a:rPr lang="en-US" b="1" dirty="0">
                <a:solidFill>
                  <a:srgbClr val="83ABE2"/>
                </a:solidFill>
                <a:cs typeface="Arial Narrow"/>
              </a:rPr>
            </a:br>
            <a:r>
              <a:rPr lang="en-US" sz="1200" dirty="0">
                <a:cs typeface="Arial Narrow"/>
              </a:rPr>
              <a:t>of </a:t>
            </a:r>
            <a:r>
              <a:rPr lang="en-US" sz="1200" dirty="0" err="1">
                <a:cs typeface="Arial Narrow"/>
              </a:rPr>
              <a:t>Rigzone</a:t>
            </a:r>
            <a:r>
              <a:rPr lang="en-US" sz="1200" dirty="0">
                <a:cs typeface="Arial Narrow"/>
              </a:rPr>
              <a:t> candidates work </a:t>
            </a:r>
            <a:br>
              <a:rPr lang="en-US" sz="1200" dirty="0">
                <a:solidFill>
                  <a:schemeClr val="tx2"/>
                </a:solidFill>
                <a:cs typeface="Arial Narrow"/>
              </a:rPr>
            </a:br>
            <a:r>
              <a:rPr lang="en-US" sz="1200" dirty="0">
                <a:solidFill>
                  <a:schemeClr val="tx2"/>
                </a:solidFill>
                <a:cs typeface="Arial Narrow"/>
              </a:rPr>
              <a:t>in </a:t>
            </a:r>
            <a:r>
              <a:rPr lang="en-US" sz="1200" b="1" dirty="0">
                <a:solidFill>
                  <a:srgbClr val="83ABE2"/>
                </a:solidFill>
                <a:cs typeface="Arial Narrow"/>
              </a:rPr>
              <a:t>Mid- and Downstream </a:t>
            </a:r>
            <a:br>
              <a:rPr lang="en-US" sz="1200" b="1" dirty="0">
                <a:solidFill>
                  <a:schemeClr val="tx2"/>
                </a:solidFill>
                <a:cs typeface="Arial Narrow"/>
              </a:rPr>
            </a:br>
            <a:r>
              <a:rPr lang="en-US" sz="1200" dirty="0">
                <a:cs typeface="Arial Narrow"/>
              </a:rPr>
              <a:t>vs. 17% in </a:t>
            </a:r>
            <a:br>
              <a:rPr lang="en-US" sz="1200" dirty="0">
                <a:cs typeface="Arial Narrow"/>
              </a:rPr>
            </a:br>
            <a:r>
              <a:rPr lang="en-US" sz="1200" dirty="0">
                <a:cs typeface="Arial Narrow"/>
              </a:rPr>
              <a:t>overall industry***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263" y="6478825"/>
            <a:ext cx="70357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  <a:cs typeface="Arial Narrow"/>
              </a:rPr>
              <a:t>Sources: Google Analytics, </a:t>
            </a:r>
            <a:r>
              <a:rPr lang="tr-TR" sz="800" dirty="0">
                <a:solidFill>
                  <a:srgbClr val="C4C4C4"/>
                </a:solidFill>
                <a:cs typeface="Arial Narrow"/>
              </a:rPr>
              <a:t>Q</a:t>
            </a:r>
            <a:r>
              <a:rPr lang="en-GB" sz="800" dirty="0">
                <a:solidFill>
                  <a:srgbClr val="C4C4C4"/>
                </a:solidFill>
                <a:cs typeface="Arial Narrow"/>
              </a:rPr>
              <a:t>4</a:t>
            </a:r>
            <a:r>
              <a:rPr lang="tr-TR" sz="800" dirty="0">
                <a:solidFill>
                  <a:srgbClr val="C4C4C4"/>
                </a:solidFill>
                <a:cs typeface="Arial Narrow"/>
              </a:rPr>
              <a:t> 201</a:t>
            </a:r>
            <a:r>
              <a:rPr lang="en-US" sz="800" dirty="0">
                <a:solidFill>
                  <a:srgbClr val="C4C4C4"/>
                </a:solidFill>
                <a:cs typeface="Arial Narrow"/>
              </a:rPr>
              <a:t>9 | Rigzone Database December 2019 | *** </a:t>
            </a:r>
            <a:r>
              <a:rPr lang="en-GB" sz="800" dirty="0">
                <a:solidFill>
                  <a:srgbClr val="C4C4C4"/>
                </a:solidFill>
                <a:cs typeface="Arial Narrow"/>
              </a:rPr>
              <a:t>US only, </a:t>
            </a:r>
            <a:r>
              <a:rPr lang="en-GB" sz="800" dirty="0" err="1">
                <a:solidFill>
                  <a:srgbClr val="C4C4C4"/>
                </a:solidFill>
                <a:cs typeface="Arial Narrow"/>
              </a:rPr>
              <a:t>Rigzone</a:t>
            </a:r>
            <a:r>
              <a:rPr lang="en-GB" sz="800" dirty="0">
                <a:solidFill>
                  <a:srgbClr val="C4C4C4"/>
                </a:solidFill>
                <a:cs typeface="Arial Narrow"/>
              </a:rPr>
              <a:t> Employer Brand Survey, 2016 vs. IHS Economics</a:t>
            </a:r>
            <a:endParaRPr lang="tr-TR" sz="800" dirty="0">
              <a:solidFill>
                <a:srgbClr val="C4C4C4"/>
              </a:solidFill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6050" y="1015357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Mid- and Downstream: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3061" y="989039"/>
            <a:ext cx="290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Well-balanced by gender and age: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122479"/>
              </p:ext>
            </p:extLst>
          </p:nvPr>
        </p:nvGraphicFramePr>
        <p:xfrm>
          <a:off x="5326050" y="3738943"/>
          <a:ext cx="3369542" cy="182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22306" y="3407421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Profiles by skill: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19163" y="341617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Highly experienced: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69252" y="1229688"/>
            <a:ext cx="3102348" cy="1951613"/>
            <a:chOff x="1909842" y="1111289"/>
            <a:chExt cx="3102348" cy="1951613"/>
          </a:xfrm>
        </p:grpSpPr>
        <p:grpSp>
          <p:nvGrpSpPr>
            <p:cNvPr id="8" name="Group 7"/>
            <p:cNvGrpSpPr/>
            <p:nvPr/>
          </p:nvGrpSpPr>
          <p:grpSpPr>
            <a:xfrm>
              <a:off x="1909842" y="1111289"/>
              <a:ext cx="2806243" cy="1951613"/>
              <a:chOff x="101062" y="1081017"/>
              <a:chExt cx="2806243" cy="1951613"/>
            </a:xfrm>
          </p:grpSpPr>
          <p:graphicFrame>
            <p:nvGraphicFramePr>
              <p:cNvPr id="52" name="Chart 5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078749"/>
                  </p:ext>
                </p:extLst>
              </p:nvPr>
            </p:nvGraphicFramePr>
            <p:xfrm>
              <a:off x="101062" y="1081017"/>
              <a:ext cx="2806243" cy="19516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4" name="Group 3"/>
              <p:cNvGrpSpPr/>
              <p:nvPr/>
            </p:nvGrpSpPr>
            <p:grpSpPr>
              <a:xfrm>
                <a:off x="1189130" y="1565112"/>
                <a:ext cx="605633" cy="994018"/>
                <a:chOff x="1222646" y="1431480"/>
                <a:chExt cx="605633" cy="994018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-6503"/>
                <a:stretch/>
              </p:blipFill>
              <p:spPr>
                <a:xfrm>
                  <a:off x="1563509" y="1439420"/>
                  <a:ext cx="264770" cy="986078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1" r="275" b="337"/>
                <a:stretch/>
              </p:blipFill>
              <p:spPr>
                <a:xfrm flipH="1">
                  <a:off x="1222646" y="1431480"/>
                  <a:ext cx="317594" cy="988796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3" name="Straight Connector 32"/>
            <p:cNvCxnSpPr/>
            <p:nvPr/>
          </p:nvCxnSpPr>
          <p:spPr>
            <a:xfrm flipH="1">
              <a:off x="3874228" y="1696832"/>
              <a:ext cx="362847" cy="0"/>
            </a:xfrm>
            <a:prstGeom prst="line">
              <a:avLst/>
            </a:prstGeom>
            <a:ln>
              <a:solidFill>
                <a:srgbClr val="EFB72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955312" y="2331741"/>
              <a:ext cx="281764" cy="0"/>
            </a:xfrm>
            <a:prstGeom prst="line">
              <a:avLst/>
            </a:prstGeom>
            <a:ln>
              <a:solidFill>
                <a:srgbClr val="17396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80670" y="1500214"/>
              <a:ext cx="731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FB727"/>
                  </a:solidFill>
                </a:rPr>
                <a:t>24% </a:t>
              </a:r>
              <a:r>
                <a:rPr lang="en-US" sz="1200" dirty="0"/>
                <a:t>Female</a:t>
              </a:r>
            </a:p>
            <a:p>
              <a:endParaRPr lang="en-US" sz="1200" dirty="0"/>
            </a:p>
            <a:p>
              <a:r>
                <a:rPr lang="en-US" b="1" dirty="0">
                  <a:solidFill>
                    <a:srgbClr val="173967"/>
                  </a:solidFill>
                </a:rPr>
                <a:t>76% </a:t>
              </a:r>
              <a:r>
                <a:rPr lang="en-US" sz="1200" dirty="0"/>
                <a:t>Male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13041" y="919677"/>
            <a:ext cx="4271653" cy="69362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13041" y="3333593"/>
            <a:ext cx="4271653" cy="69362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24706" y="919677"/>
            <a:ext cx="3196981" cy="69362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24706" y="3333593"/>
            <a:ext cx="3196981" cy="69362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4EA38710-CEC0-4601-8E9E-0E467E1AC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598201"/>
              </p:ext>
            </p:extLst>
          </p:nvPr>
        </p:nvGraphicFramePr>
        <p:xfrm>
          <a:off x="576263" y="3704561"/>
          <a:ext cx="4408431" cy="240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3514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reputation matters to professionals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advertise on </a:t>
            </a:r>
            <a:r>
              <a:rPr lang="en-US" dirty="0" err="1"/>
              <a:t>Rigzone</a:t>
            </a:r>
            <a:r>
              <a:rPr lang="en-US" dirty="0"/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263" y="6476166"/>
            <a:ext cx="315016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rgbClr val="C4C4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*Source: Rigzone Employer Brand Survey, 2016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447750" y="4659276"/>
            <a:ext cx="233747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Niche career sites like </a:t>
            </a:r>
            <a:r>
              <a:rPr lang="en-US" sz="1600" b="1" dirty="0" err="1">
                <a:solidFill>
                  <a:schemeClr val="tx2"/>
                </a:solidFill>
              </a:rPr>
              <a:t>Rigzone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are the </a:t>
            </a:r>
            <a:r>
              <a:rPr lang="en-US" sz="1600" b="1" dirty="0">
                <a:solidFill>
                  <a:schemeClr val="tx2"/>
                </a:solidFill>
              </a:rPr>
              <a:t>#1 resource </a:t>
            </a:r>
            <a:r>
              <a:rPr lang="en-US" sz="1600" dirty="0">
                <a:solidFill>
                  <a:schemeClr val="accent1"/>
                </a:solidFill>
              </a:rPr>
              <a:t>for credible information about potential employers.*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76264" y="1232825"/>
            <a:ext cx="8234880" cy="1794518"/>
            <a:chOff x="576264" y="4227589"/>
            <a:chExt cx="8234880" cy="1794518"/>
          </a:xfrm>
        </p:grpSpPr>
        <p:grpSp>
          <p:nvGrpSpPr>
            <p:cNvPr id="23" name="Group 22"/>
            <p:cNvGrpSpPr/>
            <p:nvPr/>
          </p:nvGrpSpPr>
          <p:grpSpPr>
            <a:xfrm>
              <a:off x="6146613" y="4227589"/>
              <a:ext cx="2664531" cy="1774198"/>
              <a:chOff x="3362606" y="4247909"/>
              <a:chExt cx="2664531" cy="177419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362606" y="4247909"/>
                <a:ext cx="2664531" cy="1774198"/>
              </a:xfrm>
              <a:prstGeom prst="rect">
                <a:avLst/>
              </a:prstGeom>
              <a:solidFill>
                <a:srgbClr val="6DA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502818" y="4431485"/>
                <a:ext cx="2432151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</a:rPr>
                  <a:t>85%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of O&amp;G professionals are always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looking for a new/better opportunity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76264" y="4247909"/>
              <a:ext cx="2664531" cy="1774198"/>
            </a:xfrm>
            <a:prstGeom prst="rect">
              <a:avLst/>
            </a:prstGeom>
            <a:solidFill>
              <a:srgbClr val="173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251" y="4431485"/>
              <a:ext cx="23468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More than 80%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of O&amp;G pros think </a:t>
              </a:r>
              <a:r>
                <a:rPr lang="en-US" sz="1600" b="1" dirty="0">
                  <a:solidFill>
                    <a:schemeClr val="bg2"/>
                  </a:solidFill>
                </a:rPr>
                <a:t>a company’s reputation matters a lot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360053" y="4234971"/>
              <a:ext cx="2664531" cy="1774198"/>
              <a:chOff x="6120695" y="4234971"/>
              <a:chExt cx="2664531" cy="177419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6120695" y="4234971"/>
                <a:ext cx="2664531" cy="1774198"/>
              </a:xfrm>
              <a:prstGeom prst="rect">
                <a:avLst/>
              </a:prstGeom>
              <a:solidFill>
                <a:srgbClr val="1E5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266078" y="4337104"/>
                <a:ext cx="2346870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</a:rPr>
                  <a:t>85%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of job seekers would even 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take a pay cut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to work for a desired employer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60003" y="3295841"/>
            <a:ext cx="7037162" cy="3122563"/>
            <a:chOff x="660003" y="1258938"/>
            <a:chExt cx="7037162" cy="3122563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7750" y="1354224"/>
              <a:ext cx="1249415" cy="1090328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660003" y="1258938"/>
              <a:ext cx="2484022" cy="3122563"/>
              <a:chOff x="683388" y="1452282"/>
              <a:chExt cx="2190710" cy="2598155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388" y="1452282"/>
                <a:ext cx="2190710" cy="2598155"/>
              </a:xfrm>
              <a:prstGeom prst="rect">
                <a:avLst/>
              </a:prstGeom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1822631" y="1752493"/>
                <a:ext cx="1005994" cy="1574631"/>
                <a:chOff x="2389816" y="1485114"/>
                <a:chExt cx="1808738" cy="3017031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2389816" y="1485114"/>
                  <a:ext cx="1808738" cy="16923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2822238" y="2475263"/>
                  <a:ext cx="1376315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3263467" y="3539918"/>
                  <a:ext cx="935087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3651796" y="4502145"/>
                  <a:ext cx="546757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>
              <a:off x="3252516" y="1393030"/>
              <a:ext cx="2572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FB727"/>
                  </a:solidFill>
                </a:rPr>
                <a:t>Branding &amp; </a:t>
              </a:r>
              <a:br>
                <a:rPr lang="en-US" b="1" dirty="0">
                  <a:solidFill>
                    <a:srgbClr val="EFB727"/>
                  </a:solidFill>
                </a:rPr>
              </a:br>
              <a:r>
                <a:rPr lang="en-US" b="1" dirty="0">
                  <a:solidFill>
                    <a:srgbClr val="EFB727"/>
                  </a:solidFill>
                </a:rPr>
                <a:t>Recruitment Success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52515" y="2043105"/>
              <a:ext cx="28881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6DABE4"/>
                  </a:solidFill>
                </a:rPr>
                <a:t>Find talent &amp; customers</a:t>
              </a:r>
            </a:p>
            <a:p>
              <a:r>
                <a:rPr lang="en-US" sz="1600" dirty="0"/>
                <a:t>Source/Attract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52514" y="2674277"/>
              <a:ext cx="28881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E5B9C"/>
                  </a:solidFill>
                </a:rPr>
                <a:t>Build a pipeline</a:t>
              </a:r>
            </a:p>
            <a:p>
              <a:r>
                <a:rPr lang="en-US" sz="1600" dirty="0"/>
                <a:t>Promote/Source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52513" y="3272939"/>
              <a:ext cx="28881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73967"/>
                  </a:solidFill>
                </a:rPr>
                <a:t>Advertise your brand</a:t>
              </a:r>
            </a:p>
            <a:p>
              <a:r>
                <a:rPr lang="en-US" sz="1600" dirty="0"/>
                <a:t>Promote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6156634" y="1307924"/>
              <a:ext cx="0" cy="2580568"/>
            </a:xfrm>
            <a:prstGeom prst="line">
              <a:avLst/>
            </a:prstGeom>
            <a:noFill/>
            <a:ln w="12700" cap="flat" cmpd="sng" algn="ctr">
              <a:solidFill>
                <a:srgbClr val="DADFE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93483" y="888839"/>
            <a:ext cx="8074312" cy="391616"/>
          </a:xfrm>
          <a:prstGeom prst="rect">
            <a:avLst/>
          </a:prstGeom>
          <a:solidFill>
            <a:srgbClr val="17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263" y="242519"/>
            <a:ext cx="8208962" cy="373949"/>
          </a:xfrm>
        </p:spPr>
        <p:txBody>
          <a:bodyPr/>
          <a:lstStyle/>
          <a:p>
            <a:r>
              <a:rPr lang="en-US" dirty="0">
                <a:sym typeface="Arial Narrow"/>
              </a:rPr>
              <a:t>Advertising is the foundation for success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47828" y="572538"/>
            <a:ext cx="280680" cy="1317768"/>
          </a:xfrm>
        </p:spPr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434" y="1396002"/>
            <a:ext cx="2592356" cy="1494622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37675" y="3017876"/>
            <a:ext cx="2597853" cy="1536758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81517" y="3017876"/>
            <a:ext cx="2597853" cy="1536758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437675" y="1396032"/>
            <a:ext cx="2597853" cy="1495100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1517" y="1396032"/>
            <a:ext cx="2597853" cy="1495100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1434" y="3017876"/>
            <a:ext cx="2597853" cy="1536758"/>
          </a:xfrm>
          <a:prstGeom prst="rect">
            <a:avLst/>
          </a:prstGeom>
          <a:solidFill>
            <a:srgbClr val="EFB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287741" y="3608253"/>
            <a:ext cx="237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/>
                <a:cs typeface="Arial Narrow"/>
              </a:rPr>
              <a:t>SPONSORED CONTENT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07328" y="3333526"/>
            <a:ext cx="2458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/>
                <a:cs typeface="Arial Narrow"/>
              </a:rPr>
              <a:t>FEATURED </a:t>
            </a:r>
            <a:br>
              <a:rPr lang="en-GB" b="1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GB" b="1" dirty="0">
                <a:solidFill>
                  <a:schemeClr val="bg1"/>
                </a:solidFill>
                <a:latin typeface="Arial Narrow"/>
                <a:cs typeface="Arial Narrow"/>
              </a:rPr>
              <a:t>EMPLOYER PAGE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43319" y="3989843"/>
            <a:ext cx="2321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Blend seamlessly with </a:t>
            </a:r>
            <a:b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</a:br>
            <a:r>
              <a:rPr lang="en-GB" sz="1300" dirty="0" err="1">
                <a:solidFill>
                  <a:srgbClr val="142C54"/>
                </a:solidFill>
                <a:latin typeface="Arial Narrow"/>
                <a:cs typeface="Arial Narrow"/>
              </a:rPr>
              <a:t>Rigzone</a:t>
            </a:r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 articles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74151" y="3989613"/>
            <a:ext cx="2125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Position your brand with a dedicated webpage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3894" y="3602347"/>
            <a:ext cx="25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 Narrow"/>
                <a:cs typeface="Arial Narrow"/>
              </a:rPr>
              <a:t>NEWSLETTER ADS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7181" y="3999784"/>
            <a:ext cx="2377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Stay top of mind with engaged professionals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68257" y="2025734"/>
            <a:ext cx="2017069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Arial Narrow"/>
                <a:cs typeface="Arial Narrow"/>
              </a:rPr>
              <a:t>TARGETED EMAILS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788924" y="3994625"/>
            <a:ext cx="2371075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83" y="1580243"/>
            <a:ext cx="536407" cy="35528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35" y="3178815"/>
            <a:ext cx="299107" cy="42948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03" y="3228600"/>
            <a:ext cx="686615" cy="3204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8" name="Rectangle 57"/>
          <p:cNvSpPr/>
          <p:nvPr/>
        </p:nvSpPr>
        <p:spPr>
          <a:xfrm>
            <a:off x="750625" y="2019449"/>
            <a:ext cx="2445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Arial Narrow"/>
                <a:cs typeface="Arial Narrow"/>
              </a:rPr>
              <a:t>TARGETED DISPLAY ADS</a:t>
            </a:r>
          </a:p>
        </p:txBody>
      </p:sp>
      <p:pic>
        <p:nvPicPr>
          <p:cNvPr id="59" name="Picture 58" descr="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47" y="1492607"/>
            <a:ext cx="766886" cy="53682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flipH="1">
            <a:off x="3527892" y="3994625"/>
            <a:ext cx="2371075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277767" y="3994625"/>
            <a:ext cx="2371075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56659" y="2347512"/>
            <a:ext cx="2321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Get your message directly </a:t>
            </a:r>
          </a:p>
          <a:p>
            <a:pPr lvl="0" algn="ctr"/>
            <a:r>
              <a:rPr lang="en-GB" sz="1300" dirty="0">
                <a:solidFill>
                  <a:srgbClr val="142C54"/>
                </a:solidFill>
                <a:latin typeface="Arial Narrow"/>
                <a:cs typeface="Arial Narrow"/>
              </a:rPr>
              <a:t>to inboxes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5101" y="2347282"/>
            <a:ext cx="2125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300" dirty="0">
                <a:solidFill>
                  <a:srgbClr val="173967"/>
                </a:solidFill>
                <a:latin typeface="Arial Narrow"/>
                <a:cs typeface="Arial Narrow"/>
              </a:rPr>
              <a:t>Drive site traffic from the right professionals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88842" y="2352294"/>
            <a:ext cx="2371075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291107" y="2352294"/>
            <a:ext cx="2371075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7180" y="880965"/>
            <a:ext cx="695180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900" b="1" dirty="0">
                <a:solidFill>
                  <a:schemeClr val="bg1"/>
                </a:solidFill>
                <a:ea typeface="Arial Narrow" charset="0"/>
                <a:cs typeface="Arial Narrow" charset="0"/>
              </a:rPr>
              <a:t>1. Promote - </a:t>
            </a:r>
            <a:r>
              <a:rPr lang="en-US" sz="1900" dirty="0">
                <a:solidFill>
                  <a:srgbClr val="FFFFFF"/>
                </a:solidFill>
              </a:rPr>
              <a:t>Advertise</a:t>
            </a:r>
            <a:r>
              <a:rPr lang="en-US" sz="1900" b="1" dirty="0">
                <a:solidFill>
                  <a:srgbClr val="FFFFFF"/>
                </a:solidFill>
              </a:rPr>
              <a:t> </a:t>
            </a:r>
            <a:r>
              <a:rPr lang="en-US" sz="1900" dirty="0">
                <a:solidFill>
                  <a:srgbClr val="FFFFFF"/>
                </a:solidFill>
              </a:rPr>
              <a:t>your recruitment and brand message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3483" y="5508802"/>
            <a:ext cx="8074312" cy="376848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7180" y="5500928"/>
            <a:ext cx="72903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Font typeface="Arial" charset="0"/>
              <a:buNone/>
            </a:pPr>
            <a:r>
              <a:rPr lang="en-US" sz="1900" b="1" dirty="0">
                <a:solidFill>
                  <a:schemeClr val="bg1"/>
                </a:solidFill>
                <a:ea typeface="Arial Narrow" charset="0"/>
                <a:cs typeface="Arial Narrow" charset="0"/>
              </a:rPr>
              <a:t>3. Source - </a:t>
            </a:r>
            <a:r>
              <a:rPr lang="en-US" sz="1900" b="1" dirty="0">
                <a:solidFill>
                  <a:srgbClr val="FFFFFF"/>
                </a:solidFill>
              </a:rPr>
              <a:t>Find quality professionals to fill your pipeline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3483" y="4676430"/>
            <a:ext cx="8074312" cy="709577"/>
            <a:chOff x="693483" y="4828830"/>
            <a:chExt cx="8074312" cy="709577"/>
          </a:xfrm>
        </p:grpSpPr>
        <p:sp>
          <p:nvSpPr>
            <p:cNvPr id="70" name="Rectangle 69"/>
            <p:cNvSpPr/>
            <p:nvPr/>
          </p:nvSpPr>
          <p:spPr>
            <a:xfrm>
              <a:off x="693483" y="4828830"/>
              <a:ext cx="8074312" cy="409164"/>
            </a:xfrm>
            <a:prstGeom prst="rect">
              <a:avLst/>
            </a:prstGeom>
            <a:solidFill>
              <a:srgbClr val="1E5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7181" y="4828830"/>
              <a:ext cx="6600616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>
                <a:spcBef>
                  <a:spcPts val="0"/>
                </a:spcBef>
                <a:buFont typeface="Arial" charset="0"/>
                <a:buNone/>
              </a:pPr>
              <a:r>
                <a:rPr lang="en-US" sz="1900" b="1" dirty="0">
                  <a:solidFill>
                    <a:schemeClr val="bg1"/>
                  </a:solidFill>
                  <a:ea typeface="Arial Narrow" charset="0"/>
                  <a:cs typeface="Arial Narrow" charset="0"/>
                </a:rPr>
                <a:t>2. Attract - </a:t>
              </a:r>
              <a:r>
                <a:rPr lang="en-US" sz="1900" b="1" dirty="0">
                  <a:solidFill>
                    <a:srgbClr val="FFFFFF"/>
                  </a:solidFill>
                </a:rPr>
                <a:t>Post jobs to attract the right talent</a:t>
              </a:r>
            </a:p>
          </p:txBody>
        </p:sp>
        <p:sp>
          <p:nvSpPr>
            <p:cNvPr id="29" name="Text Placeholder 2"/>
            <p:cNvSpPr txBox="1">
              <a:spLocks/>
            </p:cNvSpPr>
            <p:nvPr/>
          </p:nvSpPr>
          <p:spPr>
            <a:xfrm>
              <a:off x="1164625" y="5330008"/>
              <a:ext cx="4635486" cy="208399"/>
            </a:xfrm>
            <a:prstGeom prst="rect">
              <a:avLst/>
            </a:prstGeom>
          </p:spPr>
          <p:txBody>
            <a:bodyPr wrap="square" lIns="0" tIns="0" rIns="0" bIns="0" numCol="1"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defRPr lang="en-US" sz="1800" b="0" i="0" kern="1200" baseline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SzPct val="125000"/>
                <a:buFontTx/>
                <a:buBlip>
                  <a:blip r:embed="rId7"/>
                </a:buBlip>
                <a:defRPr lang="en-US" sz="1600" kern="1200" baseline="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2pPr>
              <a:lvl3pPr marL="577850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626"/>
                </a:buClr>
                <a:buFont typeface="Courier New" charset="0"/>
                <a:buChar char="o"/>
                <a:tabLst/>
                <a:defRPr lang="en-US" sz="1600" kern="1200">
                  <a:solidFill>
                    <a:srgbClr val="878787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52488" marR="0" indent="-3048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EB626"/>
                </a:buClr>
                <a:buSzTx/>
                <a:buFont typeface="Arial" panose="020B0604020202020204" pitchFamily="34" charset="0"/>
                <a:buChar char="•"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4pPr>
              <a:lvl5pPr marL="57150" indent="2159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EB626"/>
                </a:buClr>
                <a:buFontTx/>
                <a:buNone/>
                <a:tabLst/>
                <a:defRPr lang="en-US" sz="1600" kern="1200">
                  <a:solidFill>
                    <a:srgbClr val="878787"/>
                  </a:solidFill>
                  <a:latin typeface="+mj-lt"/>
                  <a:ea typeface="+mn-ea"/>
                  <a:cs typeface="+mn-cs"/>
                </a:defRPr>
              </a:lvl5pPr>
              <a:lvl6pPr marL="514350" indent="-2301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75000"/>
                <a:buFont typeface="Courier New" charset="0"/>
                <a:buChar char="o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6pPr>
              <a:lvl7pPr marL="746125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75000"/>
                <a:buFont typeface="Arial" charset="0"/>
                <a:buChar char="•"/>
                <a:tabLst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7pPr>
              <a:lvl8pPr marL="968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878787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FontTx/>
                <a:buNone/>
              </a:pPr>
              <a:r>
                <a:rPr lang="en-US" sz="1500" dirty="0">
                  <a:solidFill>
                    <a:schemeClr val="tx1"/>
                  </a:solidFill>
                </a:rPr>
                <a:t>•  </a:t>
              </a:r>
              <a:r>
                <a:rPr sz="1500" dirty="0">
                  <a:solidFill>
                    <a:schemeClr val="tx1"/>
                  </a:solidFill>
                </a:rPr>
                <a:t>Job Postings</a:t>
              </a:r>
              <a:r>
                <a:rPr lang="en-US" sz="1500" dirty="0">
                  <a:solidFill>
                    <a:schemeClr val="tx1"/>
                  </a:solidFill>
                </a:rPr>
                <a:t>, </a:t>
              </a:r>
              <a:r>
                <a:rPr sz="1500" dirty="0">
                  <a:solidFill>
                    <a:schemeClr val="tx1"/>
                  </a:solidFill>
                </a:rPr>
                <a:t>Branded Job Postings</a:t>
              </a:r>
              <a:r>
                <a:rPr lang="en-US" sz="1500" dirty="0">
                  <a:solidFill>
                    <a:schemeClr val="tx1"/>
                  </a:solidFill>
                </a:rPr>
                <a:t>, </a:t>
              </a:r>
              <a:r>
                <a:rPr sz="1500" dirty="0">
                  <a:solidFill>
                    <a:schemeClr val="tx1"/>
                  </a:solidFill>
                </a:rPr>
                <a:t>AutoPost</a:t>
              </a:r>
            </a:p>
          </p:txBody>
        </p:sp>
      </p:grpSp>
      <p:sp>
        <p:nvSpPr>
          <p:cNvPr id="74" name="Text Placeholder 2"/>
          <p:cNvSpPr txBox="1">
            <a:spLocks/>
          </p:cNvSpPr>
          <p:nvPr/>
        </p:nvSpPr>
        <p:spPr>
          <a:xfrm>
            <a:off x="1145586" y="5988579"/>
            <a:ext cx="5864814" cy="266866"/>
          </a:xfrm>
          <a:prstGeom prst="rect">
            <a:avLst/>
          </a:prstGeom>
        </p:spPr>
        <p:txBody>
          <a:bodyPr wrap="square" lIns="0" tIns="0" rIns="0" bIns="0" numCol="1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defRPr lang="en-US" sz="1800" b="0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SzPct val="125000"/>
              <a:buFontTx/>
              <a:buBlip>
                <a:blip r:embed="rId7"/>
              </a:buBlip>
              <a:defRPr lang="en-US" sz="1600" kern="1200" baseline="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2pPr>
            <a:lvl3pPr marL="577850" indent="-304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626"/>
              </a:buClr>
              <a:buFont typeface="Courier New" charset="0"/>
              <a:buChar char="o"/>
              <a:tabLst/>
              <a:defRPr lang="en-US" sz="1600" kern="1200">
                <a:solidFill>
                  <a:srgbClr val="878787"/>
                </a:solidFill>
                <a:latin typeface="Arial" charset="0"/>
                <a:ea typeface="Arial" charset="0"/>
                <a:cs typeface="Arial" charset="0"/>
              </a:defRPr>
            </a:lvl3pPr>
            <a:lvl4pPr marL="852488" marR="0" indent="-30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B626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4pPr>
            <a:lvl5pPr marL="57150" indent="215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626"/>
              </a:buClr>
              <a:buFontTx/>
              <a:buNone/>
              <a:tabLst/>
              <a:defRPr lang="en-US" sz="1600" kern="1200">
                <a:solidFill>
                  <a:srgbClr val="878787"/>
                </a:solidFill>
                <a:latin typeface="+mj-lt"/>
                <a:ea typeface="+mn-ea"/>
                <a:cs typeface="+mn-cs"/>
              </a:defRPr>
            </a:lvl5pPr>
            <a:lvl6pPr marL="514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charset="0"/>
              <a:buChar char="o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6pPr>
            <a:lvl7pPr marL="7461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charset="0"/>
              <a:buChar char="•"/>
              <a:tabLst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7pPr>
            <a:lvl8pPr marL="968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•  Candidate Database, Managed Services</a:t>
            </a:r>
          </a:p>
        </p:txBody>
      </p:sp>
      <p:sp>
        <p:nvSpPr>
          <p:cNvPr id="17" name="Triangle 16"/>
          <p:cNvSpPr/>
          <p:nvPr/>
        </p:nvSpPr>
        <p:spPr>
          <a:xfrm rot="10800000">
            <a:off x="4437281" y="1261255"/>
            <a:ext cx="590744" cy="233097"/>
          </a:xfrm>
          <a:prstGeom prst="triangle">
            <a:avLst/>
          </a:prstGeom>
          <a:solidFill>
            <a:srgbClr val="17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" r="1"/>
          <a:stretch/>
        </p:blipFill>
        <p:spPr>
          <a:xfrm flipH="1">
            <a:off x="4200983" y="1649719"/>
            <a:ext cx="1051050" cy="10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83104" y="1356918"/>
            <a:ext cx="2621025" cy="3872281"/>
            <a:chOff x="3462085" y="1356918"/>
            <a:chExt cx="2621025" cy="387228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3312" y="1356918"/>
              <a:ext cx="2407231" cy="139179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738208" y="3456406"/>
              <a:ext cx="2344902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878787"/>
                  </a:solidFill>
                  <a:latin typeface="Arial Narrow"/>
                  <a:cs typeface="Arial Narrow"/>
                </a:rPr>
                <a:t>Homepage = prime visibility and higher share of voice </a:t>
              </a:r>
            </a:p>
            <a:p>
              <a:endParaRPr lang="en-US" sz="1400" dirty="0">
                <a:solidFill>
                  <a:srgbClr val="878787"/>
                </a:solidFill>
                <a:latin typeface="Arial Narrow"/>
                <a:cs typeface="Arial Narrow"/>
              </a:endParaRPr>
            </a:p>
            <a:p>
              <a:r>
                <a:rPr lang="en-US" sz="1400" dirty="0">
                  <a:solidFill>
                    <a:srgbClr val="878787"/>
                  </a:solidFill>
                  <a:latin typeface="Arial Narrow"/>
                  <a:cs typeface="Arial Narrow"/>
                </a:rPr>
                <a:t>Pages by relevant audience = Energy News; Jobs; Training; Events; Marketplace or run of site placements</a:t>
              </a:r>
            </a:p>
            <a:p>
              <a:pPr>
                <a:lnSpc>
                  <a:spcPct val="80000"/>
                </a:lnSpc>
              </a:pPr>
              <a:endParaRPr lang="en-US" sz="1400" dirty="0">
                <a:solidFill>
                  <a:srgbClr val="878787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4668" y="3519320"/>
              <a:ext cx="239366" cy="23936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2085" y="4160479"/>
              <a:ext cx="239366" cy="239366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3504311" y="3050213"/>
              <a:ext cx="24966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3A70"/>
                  </a:solidFill>
                  <a:latin typeface="Arial Narrow"/>
                  <a:cs typeface="Arial Narrow"/>
                </a:rPr>
                <a:t>Placement Targeting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58165" y="1527231"/>
              <a:ext cx="1122437" cy="402926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430926" y="1979340"/>
              <a:ext cx="184118" cy="184118"/>
            </a:xfrm>
            <a:prstGeom prst="ellipse">
              <a:avLst/>
            </a:prstGeom>
            <a:solidFill>
              <a:srgbClr val="FFC62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570217" y="2972702"/>
              <a:ext cx="0" cy="256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570217" y="3228702"/>
              <a:ext cx="1622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570217" y="2974356"/>
              <a:ext cx="95276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522985" y="2181414"/>
              <a:ext cx="0" cy="79870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Raise brand awareness + drive relevant traffic to your site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Advertising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7276" y="3464288"/>
            <a:ext cx="22979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Target people in your priority geographical regions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Make more impact as you drill down by region, country or state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304631" y="1340799"/>
            <a:ext cx="0" cy="5148679"/>
          </a:xfrm>
          <a:prstGeom prst="line">
            <a:avLst/>
          </a:prstGeom>
          <a:noFill/>
          <a:ln w="12700" cap="flat" cmpd="sng" algn="ctr">
            <a:solidFill>
              <a:srgbClr val="DADFE1"/>
            </a:solidFill>
            <a:prstDash val="solid"/>
            <a:miter lim="800000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6186604" y="1329254"/>
            <a:ext cx="0" cy="5079229"/>
          </a:xfrm>
          <a:prstGeom prst="line">
            <a:avLst/>
          </a:prstGeom>
          <a:noFill/>
          <a:ln w="12700" cap="flat" cmpd="sng" algn="ctr">
            <a:solidFill>
              <a:srgbClr val="DADFE1"/>
            </a:solidFill>
            <a:prstDash val="solid"/>
            <a:miter lim="800000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35708" y="3037517"/>
            <a:ext cx="249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A70"/>
                </a:solidFill>
                <a:latin typeface="Arial Narrow"/>
                <a:cs typeface="Arial Narrow"/>
              </a:rPr>
              <a:t>Geographic Targeting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28" y="3519320"/>
            <a:ext cx="239366" cy="239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5" y="4160479"/>
            <a:ext cx="239366" cy="239366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805706" y="5655097"/>
            <a:ext cx="4847754" cy="684970"/>
            <a:chOff x="1462903" y="5690322"/>
            <a:chExt cx="7041047" cy="365760"/>
          </a:xfrm>
        </p:grpSpPr>
        <p:sp>
          <p:nvSpPr>
            <p:cNvPr id="65" name="TextBox 64"/>
            <p:cNvSpPr txBox="1"/>
            <p:nvPr/>
          </p:nvSpPr>
          <p:spPr>
            <a:xfrm>
              <a:off x="1462903" y="5690322"/>
              <a:ext cx="7041047" cy="365760"/>
            </a:xfrm>
            <a:prstGeom prst="rect">
              <a:avLst/>
            </a:prstGeom>
            <a:solidFill>
              <a:srgbClr val="407CCA"/>
            </a:solidFill>
          </p:spPr>
          <p:txBody>
            <a:bodyPr wrap="square" lIns="91440" tIns="137160" bIns="13716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</a:rPr>
                <a:t>          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40465" y="5715818"/>
              <a:ext cx="6556294" cy="31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</a:rPr>
                <a:t>Monthly reporting on impressions, clicks </a:t>
              </a:r>
              <a:br>
                <a:rPr kumimoji="0" lang="en-US" sz="1600" b="1" i="0" u="none" strike="noStrike" kern="0" cap="none" spc="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</a:rPr>
              </a:br>
              <a:r>
                <a:rPr kumimoji="0" lang="en-US" sz="1600" b="1" i="0" u="none" strike="noStrike" kern="0" cap="none" spc="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</a:rPr>
                <a:t>and click-through rates (CTR)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7792" y="1369618"/>
            <a:ext cx="2407231" cy="1391792"/>
            <a:chOff x="490217" y="1509317"/>
            <a:chExt cx="2611024" cy="150961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7" y="1509317"/>
              <a:ext cx="2611024" cy="1509619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851076" y="1618968"/>
              <a:ext cx="1883657" cy="1171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1253" r="13500"/>
          <a:stretch/>
        </p:blipFill>
        <p:spPr>
          <a:xfrm>
            <a:off x="1001908" y="1444240"/>
            <a:ext cx="1771926" cy="883064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1761225" y="1949484"/>
            <a:ext cx="184118" cy="184118"/>
          </a:xfrm>
          <a:prstGeom prst="ellipse">
            <a:avLst/>
          </a:prstGeom>
          <a:solidFill>
            <a:srgbClr val="FFC62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739653" y="2974417"/>
            <a:ext cx="0" cy="25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9653" y="3230417"/>
            <a:ext cx="1622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65053" y="2976071"/>
            <a:ext cx="10891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23386" y="2148873"/>
            <a:ext cx="0" cy="8491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61826" y="3462515"/>
            <a:ext cx="2391038" cy="200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Reach relevant professionals using category &amp; skillset targeting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Target active job seekers that have shown interest in your company, or your competitors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Reach O&amp;G Professionals during the job application journey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705" y="3519320"/>
            <a:ext cx="239366" cy="239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616" y="4160479"/>
            <a:ext cx="239366" cy="239366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529195" y="3037511"/>
            <a:ext cx="249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A70"/>
                </a:solidFill>
                <a:latin typeface="Arial Narrow"/>
                <a:cs typeface="Arial Narrow"/>
              </a:rPr>
              <a:t>Advanced Targeting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3528451" y="1356918"/>
            <a:ext cx="2394963" cy="1384699"/>
            <a:chOff x="6384223" y="1498698"/>
            <a:chExt cx="2611024" cy="150961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4223" y="1498698"/>
              <a:ext cx="2611024" cy="1509619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6731246" y="1583939"/>
              <a:ext cx="1904754" cy="120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2"/>
          <a:stretch/>
        </p:blipFill>
        <p:spPr>
          <a:xfrm>
            <a:off x="3897054" y="1718238"/>
            <a:ext cx="1706892" cy="861270"/>
          </a:xfrm>
          <a:prstGeom prst="rect">
            <a:avLst/>
          </a:prstGeom>
        </p:spPr>
      </p:pic>
      <p:sp>
        <p:nvSpPr>
          <p:cNvPr id="105" name="Oval 104"/>
          <p:cNvSpPr/>
          <p:nvPr/>
        </p:nvSpPr>
        <p:spPr>
          <a:xfrm>
            <a:off x="4525201" y="1997296"/>
            <a:ext cx="184118" cy="184118"/>
          </a:xfrm>
          <a:prstGeom prst="ellipse">
            <a:avLst/>
          </a:prstGeom>
          <a:solidFill>
            <a:srgbClr val="FFC62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651792" y="2972702"/>
            <a:ext cx="0" cy="25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689892" y="3228702"/>
            <a:ext cx="1622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689892" y="2974356"/>
            <a:ext cx="9527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604560" y="2148873"/>
            <a:ext cx="0" cy="8312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1" b="29063"/>
          <a:stretch/>
        </p:blipFill>
        <p:spPr>
          <a:xfrm>
            <a:off x="89153" y="5220090"/>
            <a:ext cx="2295232" cy="16379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053" y="4993100"/>
            <a:ext cx="239366" cy="2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F73913-4D6D-487D-AFE6-10776A70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57" y="1103787"/>
            <a:ext cx="5176443" cy="3491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DC5889-4EED-45E9-8EB8-FAC818A24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8" y="1112489"/>
            <a:ext cx="6751593" cy="42041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Maximize exposure with our premium 1-month advertising package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Rigzone</a:t>
            </a:r>
            <a:r>
              <a:rPr lang="en-US" dirty="0"/>
              <a:t> Sponsorship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01212"/>
              </p:ext>
            </p:extLst>
          </p:nvPr>
        </p:nvGraphicFramePr>
        <p:xfrm>
          <a:off x="755946" y="5519778"/>
          <a:ext cx="3901446" cy="1065276"/>
        </p:xfrm>
        <a:graphic>
          <a:graphicData uri="http://schemas.openxmlformats.org/drawingml/2006/table">
            <a:tbl>
              <a:tblPr bandRow="1"/>
              <a:tblGrid>
                <a:gridCol w="257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Homepage Medium Rectangle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300 X 250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Super </a:t>
                      </a:r>
                      <a:r>
                        <a:rPr lang="en-SG" sz="1300" b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Leaderboard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970 X 90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Mobile Banner </a:t>
                      </a: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320 X 50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6463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03834"/>
              </p:ext>
            </p:extLst>
          </p:nvPr>
        </p:nvGraphicFramePr>
        <p:xfrm>
          <a:off x="4877164" y="5523383"/>
          <a:ext cx="3908061" cy="719328"/>
        </p:xfrm>
        <a:graphic>
          <a:graphicData uri="http://schemas.openxmlformats.org/drawingml/2006/table">
            <a:tbl>
              <a:tblPr bandRow="1"/>
              <a:tblGrid>
                <a:gridCol w="258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Half</a:t>
                      </a:r>
                      <a:r>
                        <a:rPr lang="en-SG" sz="1300" b="1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Narrow"/>
                        </a:rPr>
                        <a:t> Page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82880" marR="44475" marT="73152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300 X 600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98121" marR="98121" marT="73152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Medium Rectangle</a:t>
                      </a:r>
                      <a:endParaRPr lang="en-GB" sz="1300" b="1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182880" marR="44475" marT="73152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/>
                        </a:rPr>
                        <a:t>300 X 250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98121" marR="98121" marT="73152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3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Reach active candidates searching for new 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Sponsorship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DCCC58-5535-48DE-B6A8-ACAD562B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38" y="1202492"/>
            <a:ext cx="1962592" cy="3118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BDB5B-DFFA-4F06-B656-49A784E8D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4" y="2857732"/>
            <a:ext cx="4688006" cy="3757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28F020-FED1-4CA6-8658-5C1BC3B77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4" y="1202492"/>
            <a:ext cx="6016073" cy="151868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8F9184F-52B5-4075-968E-D6A05C0FC6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17029" y="4657630"/>
          <a:ext cx="3168196" cy="1775460"/>
        </p:xfrm>
        <a:graphic>
          <a:graphicData uri="http://schemas.openxmlformats.org/drawingml/2006/table">
            <a:tbl>
              <a:tblPr bandRow="1"/>
              <a:tblGrid>
                <a:gridCol w="2020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Super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Leaderboard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Arial Narrow"/>
                      </a:endParaRP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970 x 90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Medium Rectangle</a:t>
                      </a: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300 x 250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Half Page Banner Ad</a:t>
                      </a: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300 x 600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64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Mobile Banner Ad</a:t>
                      </a: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320 x 50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13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Jobs Homepage Banner</a:t>
                      </a:r>
                    </a:p>
                  </a:txBody>
                  <a:tcPr marL="182880" marR="44475" marT="68580" marB="73152" anchor="ctr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 Narrow"/>
                        </a:rPr>
                        <a:t>758 x 150</a:t>
                      </a:r>
                    </a:p>
                  </a:txBody>
                  <a:tcPr marL="98121" marR="98121" marT="68580" marB="73152" anchor="ctr" anchorCtr="1">
                    <a:lnL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2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Reach the audience most relevant to your message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Section Sponsorships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1076" y="3671405"/>
            <a:ext cx="22979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Super Leaderboard (970x90)*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Half Page (300x600)*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Custom Featured Training Profile* </a:t>
            </a:r>
          </a:p>
          <a:p>
            <a:endParaRPr lang="en-GB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Featured Events x15 with logo (150x150)*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000" dirty="0">
                <a:solidFill>
                  <a:srgbClr val="878787"/>
                </a:solidFill>
                <a:latin typeface="Arial Narrow"/>
                <a:cs typeface="Arial Narrow"/>
              </a:rPr>
              <a:t>*Training section only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12808" y="3663523"/>
            <a:ext cx="234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Super Leaderboard (970x90)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Second Leaderboard (728x90)</a:t>
            </a:r>
          </a:p>
          <a:p>
            <a:endParaRPr lang="en-GB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GB" sz="1400" dirty="0">
                <a:solidFill>
                  <a:srgbClr val="878787"/>
                </a:solidFill>
                <a:latin typeface="Arial Narrow"/>
                <a:cs typeface="Arial Narrow"/>
              </a:rPr>
              <a:t>F</a:t>
            </a:r>
            <a:r>
              <a:rPr lang="en-US" sz="1400" dirty="0" err="1">
                <a:solidFill>
                  <a:srgbClr val="878787"/>
                </a:solidFill>
                <a:latin typeface="Arial Narrow"/>
                <a:cs typeface="Arial Narrow"/>
              </a:rPr>
              <a:t>eatured</a:t>
            </a:r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 Event Listing with logo (150x150)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67273" y="3669632"/>
            <a:ext cx="23910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Super Leaderboard (970x90)*</a:t>
            </a:r>
          </a:p>
          <a:p>
            <a:endParaRPr lang="en-US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878787"/>
                </a:solidFill>
                <a:latin typeface="Arial Narrow"/>
                <a:cs typeface="Arial Narrow"/>
              </a:rPr>
              <a:t>Half Page on Equipment pages (300x600)*</a:t>
            </a:r>
          </a:p>
          <a:p>
            <a:endParaRPr lang="en-GB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GB" sz="1400" dirty="0">
                <a:solidFill>
                  <a:srgbClr val="878787"/>
                </a:solidFill>
                <a:latin typeface="Arial Narrow"/>
                <a:cs typeface="Arial Narrow"/>
              </a:rPr>
              <a:t>Featured Company Profile with logo (150x150)*</a:t>
            </a:r>
          </a:p>
          <a:p>
            <a:endParaRPr lang="en-GB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GB" sz="1400" dirty="0">
                <a:solidFill>
                  <a:srgbClr val="878787"/>
                </a:solidFill>
                <a:latin typeface="Arial Narrow"/>
                <a:cs typeface="Arial Narrow"/>
              </a:rPr>
              <a:t>Equipment Listings*</a:t>
            </a:r>
          </a:p>
          <a:p>
            <a:endParaRPr lang="en-GB" sz="1400" dirty="0">
              <a:solidFill>
                <a:srgbClr val="878787"/>
              </a:solidFill>
              <a:latin typeface="Arial Narrow"/>
              <a:cs typeface="Arial Narrow"/>
            </a:endParaRPr>
          </a:p>
          <a:p>
            <a:r>
              <a:rPr lang="en-GB" sz="1000" dirty="0">
                <a:solidFill>
                  <a:srgbClr val="878787"/>
                </a:solidFill>
                <a:latin typeface="Arial Narrow"/>
                <a:cs typeface="Arial Narrow"/>
              </a:rPr>
              <a:t>*Equipment section only</a:t>
            </a:r>
            <a:endParaRPr lang="en-US" sz="1000" dirty="0">
              <a:solidFill>
                <a:srgbClr val="878787"/>
              </a:solidFill>
              <a:latin typeface="Arial Narrow"/>
              <a:cs typeface="Arial Narrow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304631" y="1378578"/>
            <a:ext cx="0" cy="3794234"/>
          </a:xfrm>
          <a:prstGeom prst="line">
            <a:avLst/>
          </a:prstGeom>
          <a:noFill/>
          <a:ln w="12700" cap="flat" cmpd="sng" algn="ctr">
            <a:solidFill>
              <a:srgbClr val="DADFE1"/>
            </a:solidFill>
            <a:prstDash val="solid"/>
            <a:miter lim="800000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H="1">
            <a:off x="6212002" y="1367033"/>
            <a:ext cx="2" cy="3805779"/>
          </a:xfrm>
          <a:prstGeom prst="line">
            <a:avLst/>
          </a:prstGeom>
          <a:noFill/>
          <a:ln w="12700" cap="flat" cmpd="sng" algn="ctr">
            <a:solidFill>
              <a:srgbClr val="DADFE1"/>
            </a:solidFill>
            <a:prstDash val="solid"/>
            <a:miter lim="800000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659508" y="3240396"/>
            <a:ext cx="249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A70"/>
                </a:solidFill>
                <a:latin typeface="Arial Narrow"/>
                <a:cs typeface="Arial Narrow"/>
              </a:rPr>
              <a:t>Training Sponsorship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28" y="3713737"/>
            <a:ext cx="239366" cy="239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75" y="4134760"/>
            <a:ext cx="239366" cy="2393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8" y="3713737"/>
            <a:ext cx="239366" cy="239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85" y="4117824"/>
            <a:ext cx="239366" cy="23936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52" y="3713737"/>
            <a:ext cx="239366" cy="239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063" y="4126291"/>
            <a:ext cx="239366" cy="23936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478911" y="3240392"/>
            <a:ext cx="249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A70"/>
                </a:solidFill>
                <a:latin typeface="Arial Narrow"/>
                <a:cs typeface="Arial Narrow"/>
              </a:rPr>
              <a:t>Events Sponsorship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99917" y="3240390"/>
            <a:ext cx="249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A70"/>
                </a:solidFill>
                <a:latin typeface="Arial Narrow"/>
                <a:cs typeface="Arial Narrow"/>
              </a:rPr>
              <a:t>Equipment Sponsorship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48092" y="1381996"/>
            <a:ext cx="2611024" cy="1509619"/>
            <a:chOff x="490217" y="1509317"/>
            <a:chExt cx="2611024" cy="150961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7" y="1509317"/>
              <a:ext cx="2611024" cy="1509619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851076" y="1618968"/>
              <a:ext cx="1883657" cy="1171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963105" y="2147369"/>
            <a:ext cx="184118" cy="184118"/>
          </a:xfrm>
          <a:prstGeom prst="ellipse">
            <a:avLst/>
          </a:prstGeom>
          <a:solidFill>
            <a:srgbClr val="FFC62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688853" y="3177296"/>
            <a:ext cx="0" cy="25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88853" y="3433296"/>
            <a:ext cx="1622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88853" y="3178950"/>
            <a:ext cx="3618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4" idx="4"/>
          </p:cNvCxnSpPr>
          <p:nvPr/>
        </p:nvCxnSpPr>
        <p:spPr>
          <a:xfrm>
            <a:off x="1055164" y="2331487"/>
            <a:ext cx="0" cy="85825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6361073" y="1382952"/>
            <a:ext cx="2611024" cy="1509619"/>
            <a:chOff x="6384223" y="1498698"/>
            <a:chExt cx="2611024" cy="150961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4223" y="1498698"/>
              <a:ext cx="2611024" cy="1509619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6731246" y="1583939"/>
              <a:ext cx="1904754" cy="120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val 104"/>
          <p:cNvSpPr/>
          <p:nvPr/>
        </p:nvSpPr>
        <p:spPr>
          <a:xfrm>
            <a:off x="7165949" y="2120834"/>
            <a:ext cx="184118" cy="184118"/>
          </a:xfrm>
          <a:prstGeom prst="ellipse">
            <a:avLst/>
          </a:prstGeom>
          <a:solidFill>
            <a:srgbClr val="FFC62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417063" y="3175581"/>
            <a:ext cx="0" cy="25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417063" y="3431581"/>
            <a:ext cx="5993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417063" y="3177235"/>
            <a:ext cx="84094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4"/>
          </p:cNvCxnSpPr>
          <p:nvPr/>
        </p:nvCxnSpPr>
        <p:spPr>
          <a:xfrm>
            <a:off x="7258008" y="2304952"/>
            <a:ext cx="0" cy="86706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945465" y="1552309"/>
            <a:ext cx="1217461" cy="437037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3544817" y="3175581"/>
            <a:ext cx="0" cy="25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544817" y="3431581"/>
            <a:ext cx="1622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544817" y="3177235"/>
            <a:ext cx="12646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482512" y="1381996"/>
            <a:ext cx="2611024" cy="1509619"/>
            <a:chOff x="3482512" y="1509317"/>
            <a:chExt cx="2611024" cy="150961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512" y="1509317"/>
              <a:ext cx="2611024" cy="150961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860800" y="1600873"/>
              <a:ext cx="1871133" cy="120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112"/>
          <p:cNvSpPr/>
          <p:nvPr/>
        </p:nvSpPr>
        <p:spPr>
          <a:xfrm>
            <a:off x="4717442" y="2402221"/>
            <a:ext cx="184118" cy="184118"/>
          </a:xfrm>
          <a:prstGeom prst="ellipse">
            <a:avLst/>
          </a:prstGeom>
          <a:solidFill>
            <a:srgbClr val="FFC62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809501" y="2604989"/>
            <a:ext cx="0" cy="5847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72" y="4549627"/>
            <a:ext cx="239366" cy="239366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895849" y="1538210"/>
            <a:ext cx="1927699" cy="204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970 x 90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99629" y="1549784"/>
            <a:ext cx="1927699" cy="204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728 x 90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3884" y="1834084"/>
            <a:ext cx="549808" cy="785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300 x 600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824174" y="1542022"/>
            <a:ext cx="1927699" cy="204181"/>
          </a:xfrm>
          <a:prstGeom prst="rect">
            <a:avLst/>
          </a:prstGeom>
          <a:solidFill>
            <a:srgbClr val="C1D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970 x 90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973039" y="2094980"/>
            <a:ext cx="1622892" cy="185837"/>
          </a:xfrm>
          <a:prstGeom prst="rect">
            <a:avLst/>
          </a:prstGeom>
          <a:solidFill>
            <a:srgbClr val="C1D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728 x 90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972098" y="1849222"/>
            <a:ext cx="549808" cy="785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300 x 600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B21A343-B45A-4C35-835B-62ED8F667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8" y="4546986"/>
            <a:ext cx="239366" cy="2393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A2F94B9-2907-4C47-A763-0C490C936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7" y="5186989"/>
            <a:ext cx="239366" cy="2393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F39A76-4C72-4A9D-8CAB-F91CC718A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907" y="4809152"/>
            <a:ext cx="239366" cy="2393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1129C57-96E7-4A96-8DB4-EA8AC5192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088" y="5387596"/>
            <a:ext cx="239366" cy="2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1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7F7F7F"/>
      </a:dk1>
      <a:lt1>
        <a:srgbClr val="FFFFFF"/>
      </a:lt1>
      <a:dk2>
        <a:srgbClr val="183967"/>
      </a:dk2>
      <a:lt2>
        <a:srgbClr val="6DABE3"/>
      </a:lt2>
      <a:accent1>
        <a:srgbClr val="1E5C9C"/>
      </a:accent1>
      <a:accent2>
        <a:srgbClr val="EEB726"/>
      </a:accent2>
      <a:accent3>
        <a:srgbClr val="EB6852"/>
      </a:accent3>
      <a:accent4>
        <a:srgbClr val="7764A0"/>
      </a:accent4>
      <a:accent5>
        <a:srgbClr val="86C661"/>
      </a:accent5>
      <a:accent6>
        <a:srgbClr val="FEDB2B"/>
      </a:accent6>
      <a:hlink>
        <a:srgbClr val="737373"/>
      </a:hlink>
      <a:folHlink>
        <a:srgbClr val="142A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gzone_Template" id="{EAE1140E-B04F-47CD-BC8D-2CE3F35377C1}" vid="{88F3B573-5B26-4005-B4AC-4B49783796C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EW GUIDELINES">
      <a:dk1>
        <a:srgbClr val="7F7F7F"/>
      </a:dk1>
      <a:lt1>
        <a:srgbClr val="FFFFFF"/>
      </a:lt1>
      <a:dk2>
        <a:srgbClr val="183967"/>
      </a:dk2>
      <a:lt2>
        <a:srgbClr val="6DABE3"/>
      </a:lt2>
      <a:accent1>
        <a:srgbClr val="1E5C9C"/>
      </a:accent1>
      <a:accent2>
        <a:srgbClr val="EEB726"/>
      </a:accent2>
      <a:accent3>
        <a:srgbClr val="EB6852"/>
      </a:accent3>
      <a:accent4>
        <a:srgbClr val="737373"/>
      </a:accent4>
      <a:accent5>
        <a:srgbClr val="FEA702"/>
      </a:accent5>
      <a:accent6>
        <a:srgbClr val="FEDB2B"/>
      </a:accent6>
      <a:hlink>
        <a:srgbClr val="737373"/>
      </a:hlink>
      <a:folHlink>
        <a:srgbClr val="142A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gzone_Template" id="{EAE1140E-B04F-47CD-BC8D-2CE3F35377C1}" vid="{88F3B573-5B26-4005-B4AC-4B49783796C8}"/>
    </a:ext>
  </a:extLst>
</a:theme>
</file>

<file path=ppt/theme/theme4.xml><?xml version="1.0" encoding="utf-8"?>
<a:theme xmlns:a="http://schemas.openxmlformats.org/drawingml/2006/main" name="3_Office Theme">
  <a:themeElements>
    <a:clrScheme name="RIGZONE THEME NEW">
      <a:dk1>
        <a:srgbClr val="003A70"/>
      </a:dk1>
      <a:lt1>
        <a:srgbClr val="FFFFFF"/>
      </a:lt1>
      <a:dk2>
        <a:srgbClr val="DADFE1"/>
      </a:dk2>
      <a:lt2>
        <a:srgbClr val="407CCA"/>
      </a:lt2>
      <a:accent1>
        <a:srgbClr val="6DABE4"/>
      </a:accent1>
      <a:accent2>
        <a:srgbClr val="FFC627"/>
      </a:accent2>
      <a:accent3>
        <a:srgbClr val="EB6852"/>
      </a:accent3>
      <a:accent4>
        <a:srgbClr val="7764A0"/>
      </a:accent4>
      <a:accent5>
        <a:srgbClr val="87C458"/>
      </a:accent5>
      <a:accent6>
        <a:srgbClr val="F7D93E"/>
      </a:accent6>
      <a:hlink>
        <a:srgbClr val="858685"/>
      </a:hlink>
      <a:folHlink>
        <a:srgbClr val="2BCBB2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gzone_PPT_Template_normal_V1" id="{2CB24203-E7B2-4A76-8B1E-5091F068C4EB}" vid="{E9D9497A-F03A-420F-A96A-78E6E25BD461}"/>
    </a:ext>
  </a:extLst>
</a:theme>
</file>

<file path=ppt/theme/theme5.xml><?xml version="1.0" encoding="utf-8"?>
<a:theme xmlns:a="http://schemas.openxmlformats.org/drawingml/2006/main" name="4_Office Theme">
  <a:themeElements>
    <a:clrScheme name="Rigzone Powerpoint">
      <a:dk1>
        <a:srgbClr val="142A54"/>
      </a:dk1>
      <a:lt1>
        <a:srgbClr val="FFFFFF"/>
      </a:lt1>
      <a:dk2>
        <a:srgbClr val="DADFE1"/>
      </a:dk2>
      <a:lt2>
        <a:srgbClr val="1E5C9C"/>
      </a:lt2>
      <a:accent1>
        <a:srgbClr val="6DABE4"/>
      </a:accent1>
      <a:accent2>
        <a:srgbClr val="EEB726"/>
      </a:accent2>
      <a:accent3>
        <a:srgbClr val="EB6852"/>
      </a:accent3>
      <a:accent4>
        <a:srgbClr val="7764A0"/>
      </a:accent4>
      <a:accent5>
        <a:srgbClr val="86C661"/>
      </a:accent5>
      <a:accent6>
        <a:srgbClr val="FEDB2B"/>
      </a:accent6>
      <a:hlink>
        <a:srgbClr val="737373"/>
      </a:hlink>
      <a:folHlink>
        <a:srgbClr val="142A54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gzone_Template" id="{EAE1140E-B04F-47CD-BC8D-2CE3F35377C1}" vid="{88F3B573-5B26-4005-B4AC-4B49783796C8}"/>
    </a:ext>
  </a:extLst>
</a:theme>
</file>

<file path=ppt/theme/theme6.xml><?xml version="1.0" encoding="utf-8"?>
<a:theme xmlns:a="http://schemas.openxmlformats.org/drawingml/2006/main" name="5_Office Theme">
  <a:themeElements>
    <a:clrScheme name="Rigzone Powerpoint">
      <a:dk1>
        <a:srgbClr val="142A54"/>
      </a:dk1>
      <a:lt1>
        <a:srgbClr val="FFFFFF"/>
      </a:lt1>
      <a:dk2>
        <a:srgbClr val="DADFE1"/>
      </a:dk2>
      <a:lt2>
        <a:srgbClr val="1E5C9C"/>
      </a:lt2>
      <a:accent1>
        <a:srgbClr val="6DABE4"/>
      </a:accent1>
      <a:accent2>
        <a:srgbClr val="EEB726"/>
      </a:accent2>
      <a:accent3>
        <a:srgbClr val="EB6852"/>
      </a:accent3>
      <a:accent4>
        <a:srgbClr val="7764A0"/>
      </a:accent4>
      <a:accent5>
        <a:srgbClr val="86C661"/>
      </a:accent5>
      <a:accent6>
        <a:srgbClr val="FEDB2B"/>
      </a:accent6>
      <a:hlink>
        <a:srgbClr val="737373"/>
      </a:hlink>
      <a:folHlink>
        <a:srgbClr val="142A54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gzone_Template" id="{EAE1140E-B04F-47CD-BC8D-2CE3F35377C1}" vid="{88F3B573-5B26-4005-B4AC-4B49783796C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BFBE5300D2043A2A5395D8CE450E6" ma:contentTypeVersion="8" ma:contentTypeDescription="Create a new document." ma:contentTypeScope="" ma:versionID="372d4521d81ccfdcb17b85315c731b25">
  <xsd:schema xmlns:xsd="http://www.w3.org/2001/XMLSchema" xmlns:xs="http://www.w3.org/2001/XMLSchema" xmlns:p="http://schemas.microsoft.com/office/2006/metadata/properties" xmlns:ns2="ae6167e2-b74b-4170-bd11-3aa723894702" xmlns:ns3="a98a8072-0911-4281-ae02-99c470ea2aa4" targetNamespace="http://schemas.microsoft.com/office/2006/metadata/properties" ma:root="true" ma:fieldsID="4df88dd78f958b449ea2c907d4e473bf" ns2:_="" ns3:_="">
    <xsd:import namespace="ae6167e2-b74b-4170-bd11-3aa723894702"/>
    <xsd:import namespace="a98a8072-0911-4281-ae02-99c470ea2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167e2-b74b-4170-bd11-3aa7238947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a8072-0911-4281-ae02-99c470ea2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456939-2071-46CE-AF73-B4BF760A8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167e2-b74b-4170-bd11-3aa723894702"/>
    <ds:schemaRef ds:uri="a98a8072-0911-4281-ae02-99c470ea2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6E570-2AA8-4CD8-A17C-8313808C5F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5B6B65-95A1-4064-84D7-E5221DC4AA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Rigzone_Template</Template>
  <TotalTime>81097</TotalTime>
  <Words>1490</Words>
  <Application>Microsoft Office PowerPoint</Application>
  <PresentationFormat>On-screen Show (4:3)</PresentationFormat>
  <Paragraphs>323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Georgia</vt:lpstr>
      <vt:lpstr>HelveticaNeue BoldCond</vt:lpstr>
      <vt:lpstr>HelveticaNeue Condensed</vt:lpstr>
      <vt:lpstr>Wingdings</vt:lpstr>
      <vt:lpstr>1_Office Theme</vt:lpstr>
      <vt:lpstr>Custom Design</vt:lpstr>
      <vt:lpstr>2_Office Theme</vt:lpstr>
      <vt:lpstr>3_Office Theme</vt:lpstr>
      <vt:lpstr>4_Office Theme</vt:lpstr>
      <vt:lpstr>5_Office Theme</vt:lpstr>
      <vt:lpstr>Advertising Media Kit</vt:lpstr>
      <vt:lpstr>Who can you reach on Rigzone? </vt:lpstr>
      <vt:lpstr>Experienced industry experts within all sectors </vt:lpstr>
      <vt:lpstr>Why advertise on Rigzone?</vt:lpstr>
      <vt:lpstr>Advertising is the foundation for success</vt:lpstr>
      <vt:lpstr>Display Advertising</vt:lpstr>
      <vt:lpstr>Rigzone Sponsorship</vt:lpstr>
      <vt:lpstr>Jobs Sponsorship</vt:lpstr>
      <vt:lpstr>Site Section Sponsorships</vt:lpstr>
      <vt:lpstr>Homepage and Site Banner Bundles</vt:lpstr>
      <vt:lpstr>Takeover</vt:lpstr>
      <vt:lpstr>Newsletter Advertising </vt:lpstr>
      <vt:lpstr>Targeted Emails</vt:lpstr>
      <vt:lpstr>Featured Employer Page </vt:lpstr>
      <vt:lpstr>Sponsored Content</vt:lpstr>
      <vt:lpstr>Sponsored Content</vt:lpstr>
      <vt:lpstr>Sponsored Content</vt:lpstr>
      <vt:lpstr>How Sponsored Content works</vt:lpstr>
    </vt:vector>
  </TitlesOfParts>
  <Company>DHI Group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Cheng</dc:creator>
  <cp:lastModifiedBy>Ashleigh Pirie</cp:lastModifiedBy>
  <cp:revision>1061</cp:revision>
  <cp:lastPrinted>2017-03-01T11:49:02Z</cp:lastPrinted>
  <dcterms:created xsi:type="dcterms:W3CDTF">2016-11-21T14:31:24Z</dcterms:created>
  <dcterms:modified xsi:type="dcterms:W3CDTF">2020-01-21T09:12:00Z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0x01010012ABFBE5300D2043A2A5395D8CE450E6</vt:lpwstr>
  </property>
</Properties>
</file>